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3" r:id="rId16"/>
    <p:sldId id="274" r:id="rId17"/>
    <p:sldId id="27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816FD2-E7B2-405E-9A11-7B39582400E5}">
          <p14:sldIdLst>
            <p14:sldId id="256"/>
            <p14:sldId id="257"/>
            <p14:sldId id="259"/>
            <p14:sldId id="260"/>
            <p14:sldId id="261"/>
            <p14:sldId id="262"/>
            <p14:sldId id="263"/>
            <p14:sldId id="264"/>
            <p14:sldId id="265"/>
            <p14:sldId id="266"/>
            <p14:sldId id="267"/>
            <p14:sldId id="268"/>
            <p14:sldId id="269"/>
            <p14:sldId id="270"/>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24BA6-DECE-4C79-8511-6BBE799F93BD}" type="datetimeFigureOut">
              <a:rPr lang="zh-CN" altLang="en-US" smtClean="0"/>
              <a:t>2021/1/25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BF1D3-41A0-4308-BB51-AD86B7275ADE}" type="slidenum">
              <a:rPr lang="zh-CN" altLang="en-US" smtClean="0"/>
              <a:t>‹#›</a:t>
            </a:fld>
            <a:endParaRPr lang="zh-CN" altLang="en-US"/>
          </a:p>
        </p:txBody>
      </p:sp>
    </p:spTree>
    <p:extLst>
      <p:ext uri="{BB962C8B-B14F-4D97-AF65-F5344CB8AC3E}">
        <p14:creationId xmlns:p14="http://schemas.microsoft.com/office/powerpoint/2010/main" val="2089406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9BCBF1D3-41A0-4308-BB51-AD86B7275ADE}" type="slidenum">
              <a:rPr lang="zh-CN" altLang="en-US" smtClean="0"/>
              <a:t>10</a:t>
            </a:fld>
            <a:endParaRPr lang="zh-CN" altLang="en-US"/>
          </a:p>
        </p:txBody>
      </p:sp>
    </p:spTree>
    <p:extLst>
      <p:ext uri="{BB962C8B-B14F-4D97-AF65-F5344CB8AC3E}">
        <p14:creationId xmlns:p14="http://schemas.microsoft.com/office/powerpoint/2010/main" val="1607075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131043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3177799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956510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118807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686604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1914871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168980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10872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1966918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218777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733C0D2B-6E14-46B3-9FC7-E4FB21910585}" type="datetimeFigureOut">
              <a:rPr lang="zh-CN" altLang="en-US" smtClean="0"/>
              <a:t>2021/1/25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129711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C0D2B-6E14-46B3-9FC7-E4FB21910585}" type="datetimeFigureOut">
              <a:rPr lang="zh-CN" altLang="en-US" smtClean="0"/>
              <a:t>2021/1/25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14870-A073-457A-BD04-F3EC46FE8785}" type="slidenum">
              <a:rPr lang="zh-CN" altLang="en-US" smtClean="0"/>
              <a:t>‹#›</a:t>
            </a:fld>
            <a:endParaRPr lang="zh-CN" altLang="en-US"/>
          </a:p>
        </p:txBody>
      </p:sp>
    </p:spTree>
    <p:extLst>
      <p:ext uri="{BB962C8B-B14F-4D97-AF65-F5344CB8AC3E}">
        <p14:creationId xmlns:p14="http://schemas.microsoft.com/office/powerpoint/2010/main" val="420356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xml"/><Relationship Id="rId5" Type="http://schemas.openxmlformats.org/officeDocument/2006/relationships/image" Target="../media/image34.emf"/><Relationship Id="rId4" Type="http://schemas.openxmlformats.org/officeDocument/2006/relationships/image" Target="../media/image33.emf"/></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xml"/><Relationship Id="rId5" Type="http://schemas.openxmlformats.org/officeDocument/2006/relationships/image" Target="../media/image38.emf"/><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emf"/><Relationship Id="rId7" Type="http://schemas.openxmlformats.org/officeDocument/2006/relationships/image" Target="../media/image8.png"/><Relationship Id="rId12" Type="http://schemas.openxmlformats.org/officeDocument/2006/relationships/image" Target="../media/image5.png"/><Relationship Id="rId2" Type="http://schemas.openxmlformats.org/officeDocument/2006/relationships/hyperlink" Target="../../Rat%20network%20design%20and%20tuning/CPG_dynamic/Phase%20duration.fig" TargetMode="Externa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4.emf"/><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1691" y="342903"/>
            <a:ext cx="8200002" cy="400110"/>
          </a:xfrm>
          <a:prstGeom prst="rect">
            <a:avLst/>
          </a:prstGeom>
          <a:noFill/>
        </p:spPr>
        <p:txBody>
          <a:bodyPr wrap="none" rtlCol="0">
            <a:spAutoFit/>
          </a:bodyPr>
          <a:lstStyle/>
          <a:p>
            <a:r>
              <a:rPr lang="en-US" altLang="zh-CN" sz="2000" dirty="0" smtClean="0">
                <a:latin typeface="Segoe UI Semibold" panose="020B0702040204020203" pitchFamily="34" charset="0"/>
                <a:ea typeface="Segoe UI Black" panose="020B0A02040204020203" pitchFamily="34" charset="0"/>
                <a:cs typeface="Segoe UI Semibold" panose="020B0702040204020203" pitchFamily="34" charset="0"/>
              </a:rPr>
              <a:t>The leading question: </a:t>
            </a:r>
            <a:r>
              <a:rPr lang="en-US" altLang="zh-CN" sz="2000" dirty="0" smtClean="0">
                <a:latin typeface="Segoe UI Semibold" panose="020B0702040204020203" pitchFamily="34" charset="0"/>
                <a:cs typeface="Segoe UI Semibold" panose="020B0702040204020203" pitchFamily="34" charset="0"/>
              </a:rPr>
              <a:t>What is the benefit to having a two-layer CPG?</a:t>
            </a:r>
            <a:endParaRPr lang="zh-CN" altLang="en-US" sz="2000" dirty="0" smtClean="0">
              <a:latin typeface="Segoe UI Semibold" panose="020B0702040204020203" pitchFamily="34" charset="0"/>
              <a:cs typeface="Segoe UI Semibold" panose="020B0702040204020203" pitchFamily="34" charset="0"/>
            </a:endParaRPr>
          </a:p>
        </p:txBody>
      </p:sp>
      <p:sp>
        <p:nvSpPr>
          <p:cNvPr id="6" name="TextBox 5"/>
          <p:cNvSpPr txBox="1"/>
          <p:nvPr/>
        </p:nvSpPr>
        <p:spPr>
          <a:xfrm>
            <a:off x="606670" y="2212075"/>
            <a:ext cx="10524392"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latin typeface="Segoe UI Semibold" panose="020B0702040204020203" pitchFamily="34" charset="0"/>
                <a:cs typeface="Segoe UI Semibold" panose="020B0702040204020203" pitchFamily="34" charset="0"/>
              </a:rPr>
              <a:t>It is useful to maneuver or maintain the gait.  </a:t>
            </a:r>
            <a:r>
              <a:rPr lang="en-US" altLang="zh-CN" dirty="0" smtClean="0">
                <a:latin typeface="Times New Roman" panose="02020603050405020304" pitchFamily="18" charset="0"/>
                <a:cs typeface="Times New Roman" panose="02020603050405020304" pitchFamily="18" charset="0"/>
              </a:rPr>
              <a:t>(In previous published paper, this hypothesized two-layer CPG enables flexibility at the individual step level while still maintaining an overall timing.)</a:t>
            </a:r>
            <a:endParaRPr lang="zh-CN"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06670" y="954919"/>
            <a:ext cx="10585938" cy="871713"/>
          </a:xfrm>
          <a:prstGeom prst="rect">
            <a:avLst/>
          </a:prstGeom>
          <a:noFill/>
        </p:spPr>
        <p:txBody>
          <a:bodyPr wrap="square" rtlCol="0">
            <a:spAutoFit/>
          </a:bodyPr>
          <a:lstStyle/>
          <a:p>
            <a:pPr>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There is no proven evidence shows this two-layer CPG structure exists, nor does we know how those layers receive feedbacks.</a:t>
            </a:r>
            <a:endParaRPr lang="zh-CN" altLang="en-US" dirty="0">
              <a:latin typeface="Segoe UI Historic" panose="020B0502040204020203" pitchFamily="34" charset="0"/>
              <a:cs typeface="Segoe UI Historic" panose="020B0502040204020203" pitchFamily="34" charset="0"/>
            </a:endParaRPr>
          </a:p>
        </p:txBody>
      </p:sp>
      <p:sp>
        <p:nvSpPr>
          <p:cNvPr id="8" name="TextBox 7"/>
          <p:cNvSpPr txBox="1"/>
          <p:nvPr/>
        </p:nvSpPr>
        <p:spPr>
          <a:xfrm>
            <a:off x="606670" y="4140300"/>
            <a:ext cx="10524392" cy="1338828"/>
          </a:xfrm>
          <a:prstGeom prst="rect">
            <a:avLst/>
          </a:prstGeom>
          <a:noFill/>
        </p:spPr>
        <p:txBody>
          <a:bodyPr wrap="square" rtlCol="0">
            <a:spAutoFit/>
          </a:bodyPr>
          <a:lstStyle/>
          <a:p>
            <a:pPr algn="just">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To better understanding how the two-layer CPG works and what sets of parameters will provide us with the most effective behavior, such that it can generating outputs base on pure rhythm generator signal or pure pattern formation signal, or a mixture of both.</a:t>
            </a:r>
            <a:endParaRPr lang="zh-CN" altLang="en-US" dirty="0">
              <a:latin typeface="Segoe UI Historic" panose="020B0502040204020203" pitchFamily="34" charset="0"/>
              <a:cs typeface="Segoe UI Historic" panose="020B0502040204020203" pitchFamily="34" charset="0"/>
            </a:endParaRPr>
          </a:p>
        </p:txBody>
      </p:sp>
      <p:sp>
        <p:nvSpPr>
          <p:cNvPr id="9" name="Rectangle 8"/>
          <p:cNvSpPr/>
          <p:nvPr/>
        </p:nvSpPr>
        <p:spPr>
          <a:xfrm>
            <a:off x="606670" y="3552065"/>
            <a:ext cx="2983061"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Goal for current studies:</a:t>
            </a:r>
            <a:endParaRPr lang="zh-CN" altLang="en-US" sz="2000" dirty="0"/>
          </a:p>
        </p:txBody>
      </p:sp>
    </p:spTree>
    <p:extLst>
      <p:ext uri="{BB962C8B-B14F-4D97-AF65-F5344CB8AC3E}">
        <p14:creationId xmlns:p14="http://schemas.microsoft.com/office/powerpoint/2010/main" val="3626468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7597" y="1019472"/>
            <a:ext cx="11581885" cy="4524555"/>
            <a:chOff x="247597" y="887592"/>
            <a:chExt cx="11581885" cy="4524555"/>
          </a:xfrm>
        </p:grpSpPr>
        <p:grpSp>
          <p:nvGrpSpPr>
            <p:cNvPr id="6" name="Group 5"/>
            <p:cNvGrpSpPr/>
            <p:nvPr/>
          </p:nvGrpSpPr>
          <p:grpSpPr>
            <a:xfrm>
              <a:off x="247597" y="887592"/>
              <a:ext cx="11581885" cy="4186000"/>
              <a:chOff x="247597" y="887592"/>
              <a:chExt cx="11581885" cy="4186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981" y="887592"/>
                <a:ext cx="5575501" cy="4186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97" y="887592"/>
                <a:ext cx="5575501" cy="4186000"/>
              </a:xfrm>
              <a:prstGeom prst="rect">
                <a:avLst/>
              </a:prstGeom>
            </p:spPr>
          </p:pic>
          <p:sp>
            <p:nvSpPr>
              <p:cNvPr id="4" name="Rectangle 3"/>
              <p:cNvSpPr/>
              <p:nvPr/>
            </p:nvSpPr>
            <p:spPr>
              <a:xfrm>
                <a:off x="5823098" y="2201052"/>
                <a:ext cx="430887" cy="1559081"/>
              </a:xfrm>
              <a:prstGeom prst="rect">
                <a:avLst/>
              </a:prstGeom>
            </p:spPr>
            <p:txBody>
              <a:bodyPr vert="vert270" wrap="none">
                <a:spAutoFit/>
              </a:bodyPr>
              <a:lstStyle/>
              <a:p>
                <a:r>
                  <a:rPr lang="en-US" altLang="zh-CN" sz="1600" dirty="0" smtClean="0">
                    <a:latin typeface="Times New Roman" panose="02020603050405020304" pitchFamily="18" charset="0"/>
                    <a:cs typeface="Times New Roman" panose="02020603050405020304" pitchFamily="18" charset="0"/>
                  </a:rPr>
                  <a:t>Conductance </a:t>
                </a:r>
                <a:r>
                  <a:rPr lang="en-US" altLang="zh-CN" sz="1600" i="1" dirty="0" smtClean="0">
                    <a:latin typeface="Times New Roman" panose="02020603050405020304" pitchFamily="18" charset="0"/>
                    <a:cs typeface="Times New Roman" panose="02020603050405020304" pitchFamily="18" charset="0"/>
                  </a:rPr>
                  <a:t>(uS)</a:t>
                </a:r>
                <a:endParaRPr lang="zh-CN" altLang="en-US" sz="1600" i="1" dirty="0"/>
              </a:p>
            </p:txBody>
          </p:sp>
        </p:grpSp>
        <p:sp>
          <p:nvSpPr>
            <p:cNvPr id="5" name="Rectangle 4"/>
            <p:cNvSpPr/>
            <p:nvPr/>
          </p:nvSpPr>
          <p:spPr>
            <a:xfrm>
              <a:off x="8018856" y="5073593"/>
              <a:ext cx="2045753" cy="338554"/>
            </a:xfrm>
            <a:prstGeom prst="rect">
              <a:avLst/>
            </a:prstGeom>
          </p:spPr>
          <p:txBody>
            <a:bodyPr wrap="none">
              <a:spAutoFit/>
            </a:bodyPr>
            <a:lstStyle/>
            <a:p>
              <a:r>
                <a:rPr lang="en-US" altLang="zh-CN" sz="1600" dirty="0" smtClean="0">
                  <a:latin typeface="Times New Roman" panose="02020603050405020304" pitchFamily="18" charset="0"/>
                  <a:cs typeface="Times New Roman" panose="02020603050405020304" pitchFamily="18" charset="0"/>
                </a:rPr>
                <a:t>Descending drive </a:t>
              </a:r>
              <a:r>
                <a:rPr lang="en-US" altLang="zh-CN" sz="1600" i="1" dirty="0" smtClean="0">
                  <a:latin typeface="Times New Roman" panose="02020603050405020304" pitchFamily="18" charset="0"/>
                  <a:cs typeface="Times New Roman" panose="02020603050405020304" pitchFamily="18" charset="0"/>
                </a:rPr>
                <a:t>(nA)</a:t>
              </a:r>
              <a:endParaRPr lang="zh-CN" altLang="en-US" sz="1600" i="1" dirty="0"/>
            </a:p>
          </p:txBody>
        </p:sp>
      </p:grpSp>
      <p:sp>
        <p:nvSpPr>
          <p:cNvPr id="7" name="Rectangle 6"/>
          <p:cNvSpPr/>
          <p:nvPr/>
        </p:nvSpPr>
        <p:spPr>
          <a:xfrm>
            <a:off x="247599" y="298911"/>
            <a:ext cx="5492594" cy="369332"/>
          </a:xfrm>
          <a:prstGeom prst="rect">
            <a:avLst/>
          </a:prstGeom>
        </p:spPr>
        <p:txBody>
          <a:bodyPr wrap="none">
            <a:spAutoFit/>
          </a:bodyPr>
          <a:lstStyle/>
          <a:p>
            <a:r>
              <a:rPr lang="en-US" altLang="zh-CN" dirty="0" smtClean="0">
                <a:latin typeface="Segoe UI Semibold" panose="020B0702040204020203" pitchFamily="34" charset="0"/>
                <a:cs typeface="Segoe UI Semibold" panose="020B0702040204020203" pitchFamily="34" charset="0"/>
              </a:rPr>
              <a:t>The phase duration difference between RG and PF:</a:t>
            </a:r>
            <a:endParaRPr lang="zh-CN" altLang="en-US" dirty="0"/>
          </a:p>
        </p:txBody>
      </p:sp>
      <p:sp>
        <p:nvSpPr>
          <p:cNvPr id="10" name="Rectangle 9"/>
          <p:cNvSpPr/>
          <p:nvPr/>
        </p:nvSpPr>
        <p:spPr>
          <a:xfrm>
            <a:off x="522226" y="5587993"/>
            <a:ext cx="11243019" cy="923330"/>
          </a:xfrm>
          <a:prstGeom prst="rect">
            <a:avLst/>
          </a:prstGeom>
        </p:spPr>
        <p:txBody>
          <a:bodyPr wrap="square">
            <a:spAutoFit/>
          </a:bodyPr>
          <a:lstStyle/>
          <a:p>
            <a:pPr algn="just"/>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As the CPG output phase duration plot is not straight forward, the difference between RG and PF duration helps us understand what is going on. The plateau area means there is no difference between the RG duration and CPG outputs, the obvious difference happens when conductance less than 0.2. </a:t>
            </a:r>
            <a:endParaRPr lang="en-US" altLang="zh-CN" i="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4196839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47599" y="298911"/>
            <a:ext cx="2364750" cy="369332"/>
          </a:xfrm>
          <a:prstGeom prst="rect">
            <a:avLst/>
          </a:prstGeom>
        </p:spPr>
        <p:txBody>
          <a:bodyPr wrap="none">
            <a:spAutoFit/>
          </a:bodyPr>
          <a:lstStyle/>
          <a:p>
            <a:r>
              <a:rPr lang="en-US" altLang="zh-CN" dirty="0" smtClean="0">
                <a:latin typeface="Segoe UI Semibold" panose="020B0702040204020203" pitchFamily="34" charset="0"/>
                <a:cs typeface="Segoe UI Semibold" panose="020B0702040204020203" pitchFamily="34" charset="0"/>
              </a:rPr>
              <a:t>When C is below 0.2:</a:t>
            </a:r>
            <a:endParaRPr lang="zh-CN" altLang="en-US" dirty="0"/>
          </a:p>
        </p:txBody>
      </p:sp>
      <p:sp>
        <p:nvSpPr>
          <p:cNvPr id="13" name="Rectangle 12"/>
          <p:cNvSpPr/>
          <p:nvPr/>
        </p:nvSpPr>
        <p:spPr>
          <a:xfrm>
            <a:off x="522226" y="5552825"/>
            <a:ext cx="11243019" cy="923330"/>
          </a:xfrm>
          <a:prstGeom prst="rect">
            <a:avLst/>
          </a:prstGeom>
        </p:spPr>
        <p:txBody>
          <a:bodyPr wrap="square">
            <a:spAutoFit/>
          </a:bodyPr>
          <a:lstStyle/>
          <a:p>
            <a:pPr algn="just"/>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As showed in the example case, when conductance between RG and PF getting larger, the output phase duration is more affected by the RG signal.  One interesting finding is, when RG drive is larger than 8, the CPG output when back to PF oscillating patterns.</a:t>
            </a:r>
            <a:endParaRPr lang="en-US" altLang="zh-CN" i="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grpSp>
        <p:nvGrpSpPr>
          <p:cNvPr id="16" name="Group 15"/>
          <p:cNvGrpSpPr/>
          <p:nvPr/>
        </p:nvGrpSpPr>
        <p:grpSpPr>
          <a:xfrm>
            <a:off x="247599" y="931552"/>
            <a:ext cx="11581887" cy="4524555"/>
            <a:chOff x="247599" y="931552"/>
            <a:chExt cx="11581887" cy="4524555"/>
          </a:xfrm>
        </p:grpSpPr>
        <p:grpSp>
          <p:nvGrpSpPr>
            <p:cNvPr id="8" name="Group 7"/>
            <p:cNvGrpSpPr/>
            <p:nvPr/>
          </p:nvGrpSpPr>
          <p:grpSpPr>
            <a:xfrm>
              <a:off x="5823098" y="2245012"/>
              <a:ext cx="4241511" cy="3211095"/>
              <a:chOff x="5823098" y="2201052"/>
              <a:chExt cx="4241511" cy="3211095"/>
            </a:xfrm>
          </p:grpSpPr>
          <p:sp>
            <p:nvSpPr>
              <p:cNvPr id="6" name="Rectangle 5"/>
              <p:cNvSpPr/>
              <p:nvPr/>
            </p:nvSpPr>
            <p:spPr>
              <a:xfrm>
                <a:off x="5823098" y="2201052"/>
                <a:ext cx="430887" cy="1559081"/>
              </a:xfrm>
              <a:prstGeom prst="rect">
                <a:avLst/>
              </a:prstGeom>
            </p:spPr>
            <p:txBody>
              <a:bodyPr vert="vert270" wrap="none">
                <a:spAutoFit/>
              </a:bodyPr>
              <a:lstStyle/>
              <a:p>
                <a:r>
                  <a:rPr lang="en-US" altLang="zh-CN" sz="1600" dirty="0" smtClean="0">
                    <a:latin typeface="Times New Roman" panose="02020603050405020304" pitchFamily="18" charset="0"/>
                    <a:cs typeface="Times New Roman" panose="02020603050405020304" pitchFamily="18" charset="0"/>
                  </a:rPr>
                  <a:t>Conductance </a:t>
                </a:r>
                <a:r>
                  <a:rPr lang="en-US" altLang="zh-CN" sz="1600" i="1" dirty="0" smtClean="0">
                    <a:latin typeface="Times New Roman" panose="02020603050405020304" pitchFamily="18" charset="0"/>
                    <a:cs typeface="Times New Roman" panose="02020603050405020304" pitchFamily="18" charset="0"/>
                  </a:rPr>
                  <a:t>(uS)</a:t>
                </a:r>
                <a:endParaRPr lang="zh-CN" altLang="en-US" sz="1600" i="1" dirty="0"/>
              </a:p>
            </p:txBody>
          </p:sp>
          <p:sp>
            <p:nvSpPr>
              <p:cNvPr id="7" name="Rectangle 6"/>
              <p:cNvSpPr/>
              <p:nvPr/>
            </p:nvSpPr>
            <p:spPr>
              <a:xfrm>
                <a:off x="8018856" y="5073593"/>
                <a:ext cx="2045753" cy="338554"/>
              </a:xfrm>
              <a:prstGeom prst="rect">
                <a:avLst/>
              </a:prstGeom>
            </p:spPr>
            <p:txBody>
              <a:bodyPr wrap="none">
                <a:spAutoFit/>
              </a:bodyPr>
              <a:lstStyle/>
              <a:p>
                <a:r>
                  <a:rPr lang="en-US" altLang="zh-CN" sz="1600" dirty="0" smtClean="0">
                    <a:latin typeface="Times New Roman" panose="02020603050405020304" pitchFamily="18" charset="0"/>
                    <a:cs typeface="Times New Roman" panose="02020603050405020304" pitchFamily="18" charset="0"/>
                  </a:rPr>
                  <a:t>Descending drive </a:t>
                </a:r>
                <a:r>
                  <a:rPr lang="en-US" altLang="zh-CN" sz="1600" i="1" dirty="0" smtClean="0">
                    <a:latin typeface="Times New Roman" panose="02020603050405020304" pitchFamily="18" charset="0"/>
                    <a:cs typeface="Times New Roman" panose="02020603050405020304" pitchFamily="18" charset="0"/>
                  </a:rPr>
                  <a:t>(nA)</a:t>
                </a:r>
                <a:endParaRPr lang="zh-CN" altLang="en-US" sz="1600" i="1" dirty="0"/>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99" y="931552"/>
              <a:ext cx="5575501" cy="4186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985" y="931552"/>
              <a:ext cx="5575501" cy="4186000"/>
            </a:xfrm>
            <a:prstGeom prst="rect">
              <a:avLst/>
            </a:prstGeom>
          </p:spPr>
        </p:pic>
      </p:grpSp>
    </p:spTree>
    <p:extLst>
      <p:ext uri="{BB962C8B-B14F-4D97-AF65-F5344CB8AC3E}">
        <p14:creationId xmlns:p14="http://schemas.microsoft.com/office/powerpoint/2010/main" val="4188284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7599" y="298911"/>
            <a:ext cx="5492594" cy="369332"/>
          </a:xfrm>
          <a:prstGeom prst="rect">
            <a:avLst/>
          </a:prstGeom>
        </p:spPr>
        <p:txBody>
          <a:bodyPr wrap="none">
            <a:spAutoFit/>
          </a:bodyPr>
          <a:lstStyle/>
          <a:p>
            <a:r>
              <a:rPr lang="en-US" altLang="zh-CN" dirty="0" smtClean="0">
                <a:latin typeface="Segoe UI Semibold" panose="020B0702040204020203" pitchFamily="34" charset="0"/>
                <a:cs typeface="Segoe UI Semibold" panose="020B0702040204020203" pitchFamily="34" charset="0"/>
              </a:rPr>
              <a:t>The phase duration difference between RG and PF:</a:t>
            </a:r>
            <a:endParaRPr lang="zh-CN" altLang="en-US" dirty="0"/>
          </a:p>
        </p:txBody>
      </p:sp>
      <p:grpSp>
        <p:nvGrpSpPr>
          <p:cNvPr id="12" name="Group 11"/>
          <p:cNvGrpSpPr/>
          <p:nvPr/>
        </p:nvGrpSpPr>
        <p:grpSpPr>
          <a:xfrm>
            <a:off x="247599" y="1256865"/>
            <a:ext cx="11581889" cy="4524555"/>
            <a:chOff x="247597" y="949136"/>
            <a:chExt cx="11581889" cy="4524555"/>
          </a:xfrm>
        </p:grpSpPr>
        <p:grpSp>
          <p:nvGrpSpPr>
            <p:cNvPr id="6" name="Group 5"/>
            <p:cNvGrpSpPr/>
            <p:nvPr/>
          </p:nvGrpSpPr>
          <p:grpSpPr>
            <a:xfrm>
              <a:off x="5823098" y="2262596"/>
              <a:ext cx="4241511" cy="3211095"/>
              <a:chOff x="5823098" y="2201052"/>
              <a:chExt cx="4241511" cy="3211095"/>
            </a:xfrm>
          </p:grpSpPr>
          <p:sp>
            <p:nvSpPr>
              <p:cNvPr id="3" name="Rectangle 2"/>
              <p:cNvSpPr/>
              <p:nvPr/>
            </p:nvSpPr>
            <p:spPr>
              <a:xfrm>
                <a:off x="5823098" y="2201052"/>
                <a:ext cx="430887" cy="1559081"/>
              </a:xfrm>
              <a:prstGeom prst="rect">
                <a:avLst/>
              </a:prstGeom>
            </p:spPr>
            <p:txBody>
              <a:bodyPr vert="vert270" wrap="none">
                <a:spAutoFit/>
              </a:bodyPr>
              <a:lstStyle/>
              <a:p>
                <a:r>
                  <a:rPr lang="en-US" altLang="zh-CN" sz="1600" dirty="0" smtClean="0">
                    <a:latin typeface="Times New Roman" panose="02020603050405020304" pitchFamily="18" charset="0"/>
                    <a:cs typeface="Times New Roman" panose="02020603050405020304" pitchFamily="18" charset="0"/>
                  </a:rPr>
                  <a:t>Conductance </a:t>
                </a:r>
                <a:r>
                  <a:rPr lang="en-US" altLang="zh-CN" sz="1600" i="1" dirty="0" smtClean="0">
                    <a:latin typeface="Times New Roman" panose="02020603050405020304" pitchFamily="18" charset="0"/>
                    <a:cs typeface="Times New Roman" panose="02020603050405020304" pitchFamily="18" charset="0"/>
                  </a:rPr>
                  <a:t>(uS)</a:t>
                </a:r>
                <a:endParaRPr lang="zh-CN" altLang="en-US" sz="1600" i="1" dirty="0"/>
              </a:p>
            </p:txBody>
          </p:sp>
          <p:sp>
            <p:nvSpPr>
              <p:cNvPr id="4" name="Rectangle 3"/>
              <p:cNvSpPr/>
              <p:nvPr/>
            </p:nvSpPr>
            <p:spPr>
              <a:xfrm>
                <a:off x="8018856" y="5073593"/>
                <a:ext cx="2045753" cy="338554"/>
              </a:xfrm>
              <a:prstGeom prst="rect">
                <a:avLst/>
              </a:prstGeom>
            </p:spPr>
            <p:txBody>
              <a:bodyPr wrap="none">
                <a:spAutoFit/>
              </a:bodyPr>
              <a:lstStyle/>
              <a:p>
                <a:r>
                  <a:rPr lang="en-US" altLang="zh-CN" sz="1600" dirty="0" smtClean="0">
                    <a:latin typeface="Times New Roman" panose="02020603050405020304" pitchFamily="18" charset="0"/>
                    <a:cs typeface="Times New Roman" panose="02020603050405020304" pitchFamily="18" charset="0"/>
                  </a:rPr>
                  <a:t>Descending drive </a:t>
                </a:r>
                <a:r>
                  <a:rPr lang="en-US" altLang="zh-CN" sz="1600" i="1" dirty="0" smtClean="0">
                    <a:latin typeface="Times New Roman" panose="02020603050405020304" pitchFamily="18" charset="0"/>
                    <a:cs typeface="Times New Roman" panose="02020603050405020304" pitchFamily="18" charset="0"/>
                  </a:rPr>
                  <a:t>(nA)</a:t>
                </a:r>
                <a:endParaRPr lang="zh-CN" altLang="en-US" sz="1600" i="1" dirty="0"/>
              </a:p>
            </p:txBody>
          </p:sp>
        </p:gr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3985" y="949136"/>
              <a:ext cx="5575501" cy="4186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97" y="949136"/>
              <a:ext cx="5575501" cy="4186000"/>
            </a:xfrm>
            <a:prstGeom prst="rect">
              <a:avLst/>
            </a:prstGeom>
          </p:spPr>
        </p:pic>
      </p:grpSp>
    </p:spTree>
    <p:extLst>
      <p:ext uri="{BB962C8B-B14F-4D97-AF65-F5344CB8AC3E}">
        <p14:creationId xmlns:p14="http://schemas.microsoft.com/office/powerpoint/2010/main" val="1799113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470" y="131857"/>
            <a:ext cx="6394507"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How the drives cooperating produce the CPG results?</a:t>
            </a:r>
            <a:endParaRPr lang="zh-CN" altLang="en-US" sz="2000" dirty="0"/>
          </a:p>
        </p:txBody>
      </p:sp>
      <p:sp>
        <p:nvSpPr>
          <p:cNvPr id="3" name="TextBox 2"/>
          <p:cNvSpPr txBox="1"/>
          <p:nvPr/>
        </p:nvSpPr>
        <p:spPr>
          <a:xfrm>
            <a:off x="439680" y="724323"/>
            <a:ext cx="11299580" cy="923330"/>
          </a:xfrm>
          <a:prstGeom prst="rect">
            <a:avLst/>
          </a:prstGeom>
          <a:noFill/>
        </p:spPr>
        <p:txBody>
          <a:bodyPr wrap="square" rtlCol="0">
            <a:spAutoFit/>
          </a:bodyPr>
          <a:lstStyle/>
          <a:p>
            <a:pPr algn="just">
              <a:lnSpc>
                <a:spcPct val="150000"/>
              </a:lnSpc>
            </a:pP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Given determined conductance between RG and PF, sweep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the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rhythm generator and pattern formation drive. what is the performance of the CPG? </a:t>
            </a:r>
            <a:endParaRPr lang="zh-CN" altLang="en-US" i="1" dirty="0">
              <a:latin typeface="Segoe UI Historic" panose="020B0502040204020203" pitchFamily="34" charset="0"/>
              <a:cs typeface="Segoe UI Historic"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680" y="1907499"/>
            <a:ext cx="5575501" cy="4186000"/>
          </a:xfrm>
          <a:prstGeom prst="rect">
            <a:avLst/>
          </a:prstGeom>
        </p:spPr>
      </p:pic>
      <p:sp>
        <p:nvSpPr>
          <p:cNvPr id="5" name="TextBox 4"/>
          <p:cNvSpPr txBox="1"/>
          <p:nvPr/>
        </p:nvSpPr>
        <p:spPr>
          <a:xfrm>
            <a:off x="6718946" y="1476676"/>
            <a:ext cx="4939653" cy="2585323"/>
          </a:xfrm>
          <a:prstGeom prst="rect">
            <a:avLst/>
          </a:prstGeom>
          <a:noFill/>
        </p:spPr>
        <p:txBody>
          <a:bodyPr wrap="squar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The rhythm generator performance is only determined by the descending drive – D1 (also the weak conductance between the oscillator ).</a:t>
            </a:r>
          </a:p>
          <a:p>
            <a:endParaRPr lang="en-US" altLang="zh-CN"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So, we investigate the CPG performance with 3 typical conductance: C = 0.01; C = 0.1; C = 1.</a:t>
            </a:r>
          </a:p>
          <a:p>
            <a:endParaRPr lang="en-US" altLang="zh-CN"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The most obvious one is when C = 1, RG will take the lead.</a:t>
            </a:r>
            <a:endParaRPr lang="zh-CN" altLang="en-US" dirty="0">
              <a:latin typeface="Segoe UI Historic" panose="020B0502040204020203" pitchFamily="34" charset="0"/>
              <a:cs typeface="Segoe UI Historic" panose="020B05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978" y="3763107"/>
            <a:ext cx="3835988" cy="2880000"/>
          </a:xfrm>
          <a:prstGeom prst="rect">
            <a:avLst/>
          </a:prstGeom>
        </p:spPr>
      </p:pic>
      <p:sp>
        <p:nvSpPr>
          <p:cNvPr id="7" name="TextBox 6"/>
          <p:cNvSpPr txBox="1"/>
          <p:nvPr/>
        </p:nvSpPr>
        <p:spPr>
          <a:xfrm>
            <a:off x="4141177" y="5565531"/>
            <a:ext cx="421910"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1100" dirty="0" smtClean="0">
                <a:latin typeface="Segoe UI Historic" panose="020B0502040204020203" pitchFamily="34" charset="0"/>
                <a:ea typeface="Segoe UI Historic" panose="020B0502040204020203" pitchFamily="34" charset="0"/>
                <a:cs typeface="Segoe UI Historic" panose="020B0502040204020203" pitchFamily="34" charset="0"/>
              </a:rPr>
              <a:t>2</a:t>
            </a:r>
            <a:endParaRPr lang="zh-CN" altLang="en-US" sz="1100" dirty="0">
              <a:latin typeface="Segoe UI Historic" panose="020B0502040204020203" pitchFamily="34" charset="0"/>
              <a:cs typeface="Segoe UI Historic" panose="020B0502040204020203" pitchFamily="34" charset="0"/>
            </a:endParaRPr>
          </a:p>
        </p:txBody>
      </p:sp>
      <p:sp>
        <p:nvSpPr>
          <p:cNvPr id="8" name="TextBox 7"/>
          <p:cNvSpPr txBox="1"/>
          <p:nvPr/>
        </p:nvSpPr>
        <p:spPr>
          <a:xfrm>
            <a:off x="1450470" y="5565531"/>
            <a:ext cx="421910"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1050" dirty="0" smtClean="0">
                <a:latin typeface="Segoe UI Historic" panose="020B0502040204020203" pitchFamily="34" charset="0"/>
                <a:ea typeface="Segoe UI Historic" panose="020B0502040204020203" pitchFamily="34" charset="0"/>
                <a:cs typeface="Segoe UI Historic" panose="020B0502040204020203" pitchFamily="34" charset="0"/>
              </a:rPr>
              <a:t>1</a:t>
            </a:r>
            <a:endParaRPr lang="zh-CN" altLang="en-US" sz="1050" dirty="0">
              <a:latin typeface="Segoe UI Historic" panose="020B0502040204020203" pitchFamily="34" charset="0"/>
              <a:cs typeface="Segoe UI Historic" panose="020B0502040204020203" pitchFamily="34" charset="0"/>
            </a:endParaRPr>
          </a:p>
        </p:txBody>
      </p:sp>
      <p:sp>
        <p:nvSpPr>
          <p:cNvPr id="10" name="TextBox 9"/>
          <p:cNvSpPr txBox="1"/>
          <p:nvPr/>
        </p:nvSpPr>
        <p:spPr>
          <a:xfrm>
            <a:off x="7953438" y="5076147"/>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1</a:t>
            </a:r>
            <a:endParaRPr lang="zh-CN" altLang="en-US" sz="500" dirty="0">
              <a:latin typeface="Segoe UI Historic" panose="020B0502040204020203" pitchFamily="34" charset="0"/>
              <a:cs typeface="Segoe UI Historic" panose="020B0502040204020203" pitchFamily="34" charset="0"/>
            </a:endParaRPr>
          </a:p>
        </p:txBody>
      </p:sp>
      <p:sp>
        <p:nvSpPr>
          <p:cNvPr id="12" name="TextBox 11"/>
          <p:cNvSpPr txBox="1"/>
          <p:nvPr/>
        </p:nvSpPr>
        <p:spPr>
          <a:xfrm>
            <a:off x="9871432" y="6611779"/>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2</a:t>
            </a:r>
            <a:endParaRPr lang="zh-CN" altLang="en-US" sz="500" dirty="0">
              <a:latin typeface="Segoe UI Historic" panose="020B0502040204020203" pitchFamily="34" charset="0"/>
              <a:cs typeface="Segoe UI Historic" panose="020B0502040204020203" pitchFamily="34" charset="0"/>
            </a:endParaRPr>
          </a:p>
        </p:txBody>
      </p:sp>
      <p:sp>
        <p:nvSpPr>
          <p:cNvPr id="13" name="TextBox 12"/>
          <p:cNvSpPr txBox="1"/>
          <p:nvPr/>
        </p:nvSpPr>
        <p:spPr>
          <a:xfrm>
            <a:off x="7607189" y="4416510"/>
            <a:ext cx="346249" cy="1565493"/>
          </a:xfrm>
          <a:prstGeom prst="rect">
            <a:avLst/>
          </a:prstGeom>
          <a:noFill/>
        </p:spPr>
        <p:txBody>
          <a:bodyPr vert="vert270" wrap="none" rtlCol="0">
            <a:spAutoFit/>
          </a:bodyPr>
          <a:lstStyle/>
          <a:p>
            <a:r>
              <a:rPr lang="en-US" altLang="zh-CN" sz="1050" dirty="0" smtClean="0"/>
              <a:t>Phase duration difference</a:t>
            </a:r>
            <a:endParaRPr lang="zh-CN" altLang="en-US" sz="1050" dirty="0"/>
          </a:p>
        </p:txBody>
      </p:sp>
    </p:spTree>
    <p:extLst>
      <p:ext uri="{BB962C8B-B14F-4D97-AF65-F5344CB8AC3E}">
        <p14:creationId xmlns:p14="http://schemas.microsoft.com/office/powerpoint/2010/main" val="467266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7599" y="254951"/>
            <a:ext cx="1628972" cy="369332"/>
          </a:xfrm>
          <a:prstGeom prst="rect">
            <a:avLst/>
          </a:prstGeom>
        </p:spPr>
        <p:txBody>
          <a:bodyPr wrap="none">
            <a:spAutoFit/>
          </a:bodyPr>
          <a:lstStyle/>
          <a:p>
            <a:r>
              <a:rPr lang="en-US" altLang="zh-CN" dirty="0" smtClean="0">
                <a:latin typeface="Segoe UI Semibold" panose="020B0702040204020203" pitchFamily="34" charset="0"/>
                <a:cs typeface="Segoe UI Semibold" panose="020B0702040204020203" pitchFamily="34" charset="0"/>
              </a:rPr>
              <a:t>When C = 0.1:</a:t>
            </a:r>
            <a:endParaRPr lang="zh-CN" altLang="en-US" dirty="0"/>
          </a:p>
        </p:txBody>
      </p:sp>
      <p:grpSp>
        <p:nvGrpSpPr>
          <p:cNvPr id="22" name="Group 21"/>
          <p:cNvGrpSpPr/>
          <p:nvPr/>
        </p:nvGrpSpPr>
        <p:grpSpPr>
          <a:xfrm>
            <a:off x="1957993" y="3457912"/>
            <a:ext cx="7770723" cy="3350926"/>
            <a:chOff x="1957993" y="3457912"/>
            <a:chExt cx="7770723" cy="3350926"/>
          </a:xfrm>
        </p:grpSpPr>
        <p:sp>
          <p:nvSpPr>
            <p:cNvPr id="11" name="TextBox 10"/>
            <p:cNvSpPr txBox="1"/>
            <p:nvPr/>
          </p:nvSpPr>
          <p:spPr>
            <a:xfrm>
              <a:off x="5790445" y="5031504"/>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1</a:t>
              </a:r>
              <a:endParaRPr lang="zh-CN" altLang="en-US" sz="500" dirty="0">
                <a:latin typeface="Segoe UI Historic" panose="020B0502040204020203" pitchFamily="34" charset="0"/>
                <a:cs typeface="Segoe UI Historic" panose="020B0502040204020203" pitchFamily="34" charset="0"/>
              </a:endParaRPr>
            </a:p>
          </p:txBody>
        </p:sp>
        <p:sp>
          <p:nvSpPr>
            <p:cNvPr id="12" name="TextBox 11"/>
            <p:cNvSpPr txBox="1"/>
            <p:nvPr/>
          </p:nvSpPr>
          <p:spPr>
            <a:xfrm>
              <a:off x="7515093" y="6562617"/>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2</a:t>
              </a:r>
              <a:endParaRPr lang="zh-CN" altLang="en-US" sz="500" dirty="0">
                <a:latin typeface="Segoe UI Historic" panose="020B0502040204020203" pitchFamily="34" charset="0"/>
                <a:cs typeface="Segoe UI Historic" panose="020B0502040204020203" pitchFamily="34" charset="0"/>
              </a:endParaRPr>
            </a:p>
          </p:txBody>
        </p:sp>
        <p:grpSp>
          <p:nvGrpSpPr>
            <p:cNvPr id="17" name="Group 16"/>
            <p:cNvGrpSpPr/>
            <p:nvPr/>
          </p:nvGrpSpPr>
          <p:grpSpPr>
            <a:xfrm>
              <a:off x="1957993" y="3457912"/>
              <a:ext cx="7770723" cy="3104705"/>
              <a:chOff x="291569" y="3536640"/>
              <a:chExt cx="7770723" cy="3104705"/>
            </a:xfrm>
          </p:grpSpPr>
          <p:grpSp>
            <p:nvGrpSpPr>
              <p:cNvPr id="4" name="Group 3"/>
              <p:cNvGrpSpPr/>
              <p:nvPr/>
            </p:nvGrpSpPr>
            <p:grpSpPr>
              <a:xfrm>
                <a:off x="291569" y="3938521"/>
                <a:ext cx="7770723" cy="2702824"/>
                <a:chOff x="291569" y="3868183"/>
                <a:chExt cx="7770723" cy="2702824"/>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69" y="3868183"/>
                  <a:ext cx="3600000" cy="270282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92" y="3868183"/>
                  <a:ext cx="3600000" cy="2702824"/>
                </a:xfrm>
                <a:prstGeom prst="rect">
                  <a:avLst/>
                </a:prstGeom>
              </p:spPr>
            </p:pic>
          </p:grpSp>
          <p:sp>
            <p:nvSpPr>
              <p:cNvPr id="14" name="TextBox 13"/>
              <p:cNvSpPr txBox="1"/>
              <p:nvPr/>
            </p:nvSpPr>
            <p:spPr>
              <a:xfrm>
                <a:off x="3347149" y="3536640"/>
                <a:ext cx="1975477" cy="276999"/>
              </a:xfrm>
              <a:prstGeom prst="rect">
                <a:avLst/>
              </a:prstGeom>
              <a:noFill/>
            </p:spPr>
            <p:txBody>
              <a:bodyPr vert="horz" wrap="none" rtlCol="0">
                <a:spAutoFit/>
              </a:bodyPr>
              <a:lstStyle/>
              <a:p>
                <a:r>
                  <a:rPr lang="en-US" altLang="zh-CN" sz="1200" dirty="0">
                    <a:latin typeface="Segoe UI Semibold" panose="020B0702040204020203" pitchFamily="34" charset="0"/>
                    <a:cs typeface="Segoe UI Semibold" panose="020B0702040204020203" pitchFamily="34" charset="0"/>
                  </a:rPr>
                  <a:t>Phase duration difference</a:t>
                </a:r>
                <a:endParaRPr lang="zh-CN" altLang="en-US" sz="1200" dirty="0">
                  <a:latin typeface="Segoe UI Semibold" panose="020B0702040204020203" pitchFamily="34" charset="0"/>
                  <a:cs typeface="Segoe UI Semibold" panose="020B0702040204020203" pitchFamily="34" charset="0"/>
                </a:endParaRPr>
              </a:p>
            </p:txBody>
          </p:sp>
        </p:grpSp>
      </p:grpSp>
      <p:grpSp>
        <p:nvGrpSpPr>
          <p:cNvPr id="21" name="Group 20"/>
          <p:cNvGrpSpPr/>
          <p:nvPr/>
        </p:nvGrpSpPr>
        <p:grpSpPr>
          <a:xfrm>
            <a:off x="1957993" y="169427"/>
            <a:ext cx="7770723" cy="3288485"/>
            <a:chOff x="1957993" y="169427"/>
            <a:chExt cx="7770723" cy="3288485"/>
          </a:xfrm>
        </p:grpSpPr>
        <p:sp>
          <p:nvSpPr>
            <p:cNvPr id="10" name="TextBox 9"/>
            <p:cNvSpPr txBox="1"/>
            <p:nvPr/>
          </p:nvSpPr>
          <p:spPr>
            <a:xfrm>
              <a:off x="5777793" y="1705947"/>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1</a:t>
              </a:r>
              <a:endParaRPr lang="zh-CN" altLang="en-US" sz="500" dirty="0">
                <a:latin typeface="Segoe UI Historic" panose="020B0502040204020203" pitchFamily="34" charset="0"/>
                <a:cs typeface="Segoe UI Historic" panose="020B0502040204020203" pitchFamily="34" charset="0"/>
              </a:endParaRPr>
            </a:p>
          </p:txBody>
        </p:sp>
        <p:sp>
          <p:nvSpPr>
            <p:cNvPr id="13" name="TextBox 12"/>
            <p:cNvSpPr txBox="1"/>
            <p:nvPr/>
          </p:nvSpPr>
          <p:spPr>
            <a:xfrm>
              <a:off x="7515093" y="3211691"/>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2</a:t>
              </a:r>
              <a:endParaRPr lang="zh-CN" altLang="en-US" sz="500" dirty="0">
                <a:latin typeface="Segoe UI Historic" panose="020B0502040204020203" pitchFamily="34" charset="0"/>
                <a:cs typeface="Segoe UI Historic" panose="020B0502040204020203" pitchFamily="34" charset="0"/>
              </a:endParaRPr>
            </a:p>
          </p:txBody>
        </p:sp>
        <p:grpSp>
          <p:nvGrpSpPr>
            <p:cNvPr id="5" name="Group 4"/>
            <p:cNvGrpSpPr/>
            <p:nvPr/>
          </p:nvGrpSpPr>
          <p:grpSpPr>
            <a:xfrm>
              <a:off x="1957993" y="169427"/>
              <a:ext cx="7770723" cy="3042264"/>
              <a:chOff x="291569" y="612530"/>
              <a:chExt cx="7770723" cy="3042264"/>
            </a:xfrm>
          </p:grpSpPr>
          <p:grpSp>
            <p:nvGrpSpPr>
              <p:cNvPr id="2" name="Group 1"/>
              <p:cNvGrpSpPr/>
              <p:nvPr/>
            </p:nvGrpSpPr>
            <p:grpSpPr>
              <a:xfrm>
                <a:off x="291569" y="951970"/>
                <a:ext cx="7770723" cy="2702824"/>
                <a:chOff x="291569" y="1007099"/>
                <a:chExt cx="7770723" cy="2702824"/>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569" y="1007099"/>
                  <a:ext cx="3600000" cy="27028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2292" y="1007099"/>
                  <a:ext cx="3600000" cy="2702824"/>
                </a:xfrm>
                <a:prstGeom prst="rect">
                  <a:avLst/>
                </a:prstGeom>
              </p:spPr>
            </p:pic>
          </p:grpSp>
          <p:sp>
            <p:nvSpPr>
              <p:cNvPr id="16" name="TextBox 15"/>
              <p:cNvSpPr txBox="1"/>
              <p:nvPr/>
            </p:nvSpPr>
            <p:spPr>
              <a:xfrm>
                <a:off x="3291205" y="612530"/>
                <a:ext cx="2087366" cy="276999"/>
              </a:xfrm>
              <a:prstGeom prst="rect">
                <a:avLst/>
              </a:prstGeom>
              <a:noFill/>
            </p:spPr>
            <p:txBody>
              <a:bodyPr vert="horz" wrap="none" rtlCol="0">
                <a:spAutoFit/>
              </a:bodyPr>
              <a:lstStyle/>
              <a:p>
                <a:r>
                  <a:rPr lang="en-US" altLang="zh-CN" sz="1200" dirty="0" smtClean="0">
                    <a:latin typeface="Segoe UI Semibold" panose="020B0702040204020203" pitchFamily="34" charset="0"/>
                    <a:cs typeface="Segoe UI Semibold" panose="020B0702040204020203" pitchFamily="34" charset="0"/>
                  </a:rPr>
                  <a:t>CPG output phase duration</a:t>
                </a:r>
                <a:endParaRPr lang="zh-CN" altLang="en-US" sz="1200" dirty="0">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980563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7599" y="254951"/>
            <a:ext cx="1757212" cy="369332"/>
          </a:xfrm>
          <a:prstGeom prst="rect">
            <a:avLst/>
          </a:prstGeom>
        </p:spPr>
        <p:txBody>
          <a:bodyPr wrap="none">
            <a:spAutoFit/>
          </a:bodyPr>
          <a:lstStyle/>
          <a:p>
            <a:r>
              <a:rPr lang="en-US" altLang="zh-CN" dirty="0" smtClean="0">
                <a:latin typeface="Segoe UI Semibold" panose="020B0702040204020203" pitchFamily="34" charset="0"/>
                <a:cs typeface="Segoe UI Semibold" panose="020B0702040204020203" pitchFamily="34" charset="0"/>
              </a:rPr>
              <a:t>When C = 0.01:</a:t>
            </a:r>
            <a:endParaRPr lang="zh-CN" altLang="en-US" dirty="0"/>
          </a:p>
        </p:txBody>
      </p:sp>
      <p:grpSp>
        <p:nvGrpSpPr>
          <p:cNvPr id="43" name="Group 42"/>
          <p:cNvGrpSpPr/>
          <p:nvPr/>
        </p:nvGrpSpPr>
        <p:grpSpPr>
          <a:xfrm>
            <a:off x="2025194" y="169427"/>
            <a:ext cx="7703522" cy="3288485"/>
            <a:chOff x="2025194" y="169427"/>
            <a:chExt cx="7703522" cy="3288485"/>
          </a:xfrm>
        </p:grpSpPr>
        <p:grpSp>
          <p:nvGrpSpPr>
            <p:cNvPr id="23" name="Group 22"/>
            <p:cNvGrpSpPr/>
            <p:nvPr/>
          </p:nvGrpSpPr>
          <p:grpSpPr>
            <a:xfrm>
              <a:off x="4957629" y="169427"/>
              <a:ext cx="2888004" cy="3288485"/>
              <a:chOff x="4957629" y="169427"/>
              <a:chExt cx="2888004" cy="3288485"/>
            </a:xfrm>
          </p:grpSpPr>
          <p:sp>
            <p:nvSpPr>
              <p:cNvPr id="24" name="TextBox 23"/>
              <p:cNvSpPr txBox="1"/>
              <p:nvPr/>
            </p:nvSpPr>
            <p:spPr>
              <a:xfrm>
                <a:off x="5777793" y="1705947"/>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1</a:t>
                </a:r>
                <a:endParaRPr lang="zh-CN" altLang="en-US" sz="500" dirty="0">
                  <a:latin typeface="Segoe UI Historic" panose="020B0502040204020203" pitchFamily="34" charset="0"/>
                  <a:cs typeface="Segoe UI Historic" panose="020B0502040204020203" pitchFamily="34" charset="0"/>
                </a:endParaRPr>
              </a:p>
            </p:txBody>
          </p:sp>
          <p:sp>
            <p:nvSpPr>
              <p:cNvPr id="25" name="TextBox 24"/>
              <p:cNvSpPr txBox="1"/>
              <p:nvPr/>
            </p:nvSpPr>
            <p:spPr>
              <a:xfrm>
                <a:off x="7515093" y="3211691"/>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2</a:t>
                </a:r>
                <a:endParaRPr lang="zh-CN" altLang="en-US" sz="500" dirty="0">
                  <a:latin typeface="Segoe UI Historic" panose="020B0502040204020203" pitchFamily="34" charset="0"/>
                  <a:cs typeface="Segoe UI Historic" panose="020B0502040204020203" pitchFamily="34" charset="0"/>
                </a:endParaRPr>
              </a:p>
            </p:txBody>
          </p:sp>
          <p:sp>
            <p:nvSpPr>
              <p:cNvPr id="28" name="TextBox 27"/>
              <p:cNvSpPr txBox="1"/>
              <p:nvPr/>
            </p:nvSpPr>
            <p:spPr>
              <a:xfrm>
                <a:off x="4957629" y="169427"/>
                <a:ext cx="2087366" cy="276999"/>
              </a:xfrm>
              <a:prstGeom prst="rect">
                <a:avLst/>
              </a:prstGeom>
              <a:noFill/>
            </p:spPr>
            <p:txBody>
              <a:bodyPr vert="horz" wrap="none" rtlCol="0">
                <a:spAutoFit/>
              </a:bodyPr>
              <a:lstStyle/>
              <a:p>
                <a:r>
                  <a:rPr lang="en-US" altLang="zh-CN" sz="1200" dirty="0" smtClean="0">
                    <a:latin typeface="Segoe UI Semibold" panose="020B0702040204020203" pitchFamily="34" charset="0"/>
                    <a:cs typeface="Segoe UI Semibold" panose="020B0702040204020203" pitchFamily="34" charset="0"/>
                  </a:rPr>
                  <a:t>CPG output phase duration</a:t>
                </a:r>
                <a:endParaRPr lang="zh-CN" altLang="en-US" sz="1200" dirty="0">
                  <a:latin typeface="Segoe UI Semibold" panose="020B0702040204020203" pitchFamily="34" charset="0"/>
                  <a:cs typeface="Segoe UI Semibold" panose="020B0702040204020203" pitchFamily="34" charset="0"/>
                </a:endParaRPr>
              </a:p>
            </p:txBody>
          </p:sp>
        </p:gr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8716" y="508867"/>
              <a:ext cx="3600000" cy="2702825"/>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194" y="508867"/>
              <a:ext cx="3600000" cy="2702824"/>
            </a:xfrm>
            <a:prstGeom prst="rect">
              <a:avLst/>
            </a:prstGeom>
          </p:spPr>
        </p:pic>
      </p:grpSp>
      <p:grpSp>
        <p:nvGrpSpPr>
          <p:cNvPr id="42" name="Group 41"/>
          <p:cNvGrpSpPr/>
          <p:nvPr/>
        </p:nvGrpSpPr>
        <p:grpSpPr>
          <a:xfrm>
            <a:off x="2004811" y="3457912"/>
            <a:ext cx="7716174" cy="3350926"/>
            <a:chOff x="2004811" y="3457912"/>
            <a:chExt cx="7716174" cy="3350926"/>
          </a:xfrm>
        </p:grpSpPr>
        <p:grpSp>
          <p:nvGrpSpPr>
            <p:cNvPr id="31" name="Group 30"/>
            <p:cNvGrpSpPr/>
            <p:nvPr/>
          </p:nvGrpSpPr>
          <p:grpSpPr>
            <a:xfrm>
              <a:off x="5013573" y="3457912"/>
              <a:ext cx="2832060" cy="3350926"/>
              <a:chOff x="5013573" y="3457912"/>
              <a:chExt cx="2832060" cy="3350926"/>
            </a:xfrm>
          </p:grpSpPr>
          <p:sp>
            <p:nvSpPr>
              <p:cNvPr id="32" name="TextBox 31"/>
              <p:cNvSpPr txBox="1"/>
              <p:nvPr/>
            </p:nvSpPr>
            <p:spPr>
              <a:xfrm>
                <a:off x="5790445" y="5031504"/>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1</a:t>
                </a:r>
                <a:endParaRPr lang="zh-CN" altLang="en-US" sz="500" dirty="0">
                  <a:latin typeface="Segoe UI Historic" panose="020B0502040204020203" pitchFamily="34" charset="0"/>
                  <a:cs typeface="Segoe UI Historic" panose="020B0502040204020203" pitchFamily="34" charset="0"/>
                </a:endParaRPr>
              </a:p>
            </p:txBody>
          </p:sp>
          <p:sp>
            <p:nvSpPr>
              <p:cNvPr id="33" name="TextBox 32"/>
              <p:cNvSpPr txBox="1"/>
              <p:nvPr/>
            </p:nvSpPr>
            <p:spPr>
              <a:xfrm>
                <a:off x="7515093" y="6562617"/>
                <a:ext cx="330540" cy="246221"/>
              </a:xfrm>
              <a:prstGeom prst="rect">
                <a:avLst/>
              </a:prstGeom>
              <a:noFill/>
            </p:spPr>
            <p:txBody>
              <a:bodyPr wrap="none" rtlCol="0">
                <a:spAutoFit/>
              </a:bodyPr>
              <a:lstStyle/>
              <a:p>
                <a:r>
                  <a:rPr lang="en-US" altLang="zh-CN" sz="1000" dirty="0" smtClean="0">
                    <a:latin typeface="Segoe UI Historic" panose="020B0502040204020203" pitchFamily="34" charset="0"/>
                    <a:ea typeface="Segoe UI Historic" panose="020B0502040204020203" pitchFamily="34" charset="0"/>
                    <a:cs typeface="Segoe UI Historic" panose="020B0502040204020203" pitchFamily="34" charset="0"/>
                  </a:rPr>
                  <a:t>D</a:t>
                </a:r>
                <a:r>
                  <a:rPr lang="en-US" altLang="zh-CN" sz="800" dirty="0" smtClean="0">
                    <a:latin typeface="Segoe UI Historic" panose="020B0502040204020203" pitchFamily="34" charset="0"/>
                    <a:ea typeface="Segoe UI Historic" panose="020B0502040204020203" pitchFamily="34" charset="0"/>
                    <a:cs typeface="Segoe UI Historic" panose="020B0502040204020203" pitchFamily="34" charset="0"/>
                  </a:rPr>
                  <a:t>2</a:t>
                </a:r>
                <a:endParaRPr lang="zh-CN" altLang="en-US" sz="500" dirty="0">
                  <a:latin typeface="Segoe UI Historic" panose="020B0502040204020203" pitchFamily="34" charset="0"/>
                  <a:cs typeface="Segoe UI Historic" panose="020B0502040204020203" pitchFamily="34" charset="0"/>
                </a:endParaRPr>
              </a:p>
            </p:txBody>
          </p:sp>
          <p:sp>
            <p:nvSpPr>
              <p:cNvPr id="36" name="TextBox 35"/>
              <p:cNvSpPr txBox="1"/>
              <p:nvPr/>
            </p:nvSpPr>
            <p:spPr>
              <a:xfrm>
                <a:off x="5013573" y="3457912"/>
                <a:ext cx="1975477" cy="276999"/>
              </a:xfrm>
              <a:prstGeom prst="rect">
                <a:avLst/>
              </a:prstGeom>
              <a:noFill/>
            </p:spPr>
            <p:txBody>
              <a:bodyPr vert="horz" wrap="none" rtlCol="0">
                <a:spAutoFit/>
              </a:bodyPr>
              <a:lstStyle/>
              <a:p>
                <a:r>
                  <a:rPr lang="en-US" altLang="zh-CN" sz="1200" dirty="0">
                    <a:latin typeface="Segoe UI Semibold" panose="020B0702040204020203" pitchFamily="34" charset="0"/>
                    <a:cs typeface="Segoe UI Semibold" panose="020B0702040204020203" pitchFamily="34" charset="0"/>
                  </a:rPr>
                  <a:t>Phase duration difference</a:t>
                </a:r>
                <a:endParaRPr lang="zh-CN" altLang="en-US" sz="1200" dirty="0">
                  <a:latin typeface="Segoe UI Semibold" panose="020B0702040204020203" pitchFamily="34" charset="0"/>
                  <a:cs typeface="Segoe UI Semibold" panose="020B0702040204020203" pitchFamily="34" charset="0"/>
                </a:endParaRPr>
              </a:p>
            </p:txBody>
          </p:sp>
        </p:grpSp>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985" y="3859793"/>
              <a:ext cx="3600000" cy="2702824"/>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4811" y="3859793"/>
              <a:ext cx="3600000" cy="2702824"/>
            </a:xfrm>
            <a:prstGeom prst="rect">
              <a:avLst/>
            </a:prstGeom>
          </p:spPr>
        </p:pic>
      </p:grpSp>
    </p:spTree>
    <p:extLst>
      <p:ext uri="{BB962C8B-B14F-4D97-AF65-F5344CB8AC3E}">
        <p14:creationId xmlns:p14="http://schemas.microsoft.com/office/powerpoint/2010/main" val="640392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470" y="131857"/>
            <a:ext cx="1526380"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Concl</a:t>
            </a:r>
            <a:r>
              <a:rPr lang="en-US" altLang="zh-CN" sz="2000" dirty="0" smtClean="0">
                <a:latin typeface="Segoe UI Semibold" panose="020B0702040204020203" pitchFamily="34" charset="0"/>
                <a:cs typeface="Segoe UI Semibold" panose="020B0702040204020203" pitchFamily="34" charset="0"/>
              </a:rPr>
              <a:t>usion:</a:t>
            </a:r>
            <a:endParaRPr lang="zh-CN" altLang="en-US" sz="2000" dirty="0"/>
          </a:p>
        </p:txBody>
      </p:sp>
      <p:sp>
        <p:nvSpPr>
          <p:cNvPr id="5" name="TextBox 4"/>
          <p:cNvSpPr txBox="1"/>
          <p:nvPr/>
        </p:nvSpPr>
        <p:spPr>
          <a:xfrm>
            <a:off x="439680" y="824787"/>
            <a:ext cx="11299580" cy="456215"/>
          </a:xfrm>
          <a:prstGeom prst="rect">
            <a:avLst/>
          </a:prstGeom>
          <a:noFill/>
        </p:spPr>
        <p:txBody>
          <a:bodyPr wrap="square" rtlCol="0">
            <a:spAutoFit/>
          </a:bodyPr>
          <a:lstStyle/>
          <a:p>
            <a:pPr algn="just">
              <a:lnSpc>
                <a:spcPct val="150000"/>
              </a:lnSpc>
            </a:pP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The conductance between RG and PF plays an important role in determine the behavior of CPG output:  </a:t>
            </a:r>
            <a:endParaRPr lang="zh-CN" altLang="en-US" i="1" dirty="0">
              <a:latin typeface="Segoe UI Historic" panose="020B0502040204020203" pitchFamily="34" charset="0"/>
              <a:cs typeface="Segoe UI Historic" panose="020B0502040204020203" pitchFamily="34" charset="0"/>
            </a:endParaRPr>
          </a:p>
        </p:txBody>
      </p:sp>
      <p:sp>
        <p:nvSpPr>
          <p:cNvPr id="6" name="TextBox 5"/>
          <p:cNvSpPr txBox="1"/>
          <p:nvPr/>
        </p:nvSpPr>
        <p:spPr>
          <a:xfrm flipH="1">
            <a:off x="1267850" y="1573822"/>
            <a:ext cx="9458766" cy="4302716"/>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In all the cases, when C is larger enough, the RG signal will lead the CPG output. However, as C gets larger, the phase duration will not change. Thus, C = 1 is a good baseline for CPGs that wants to stick to the general rhythm, like the hip joint.</a:t>
            </a:r>
          </a:p>
          <a:p>
            <a:pPr marL="285750" indent="-285750">
              <a:buFont typeface="Arial" panose="020B0604020202020204" pitchFamily="34" charset="0"/>
              <a:buChar char="•"/>
            </a:pPr>
            <a:endParaRPr lang="en-US" altLang="zh-CN" dirty="0">
              <a:latin typeface="Segoe UI Historic" panose="020B0502040204020203" pitchFamily="34" charset="0"/>
              <a:ea typeface="Segoe UI Historic" panose="020B0502040204020203" pitchFamily="34" charset="0"/>
              <a:cs typeface="Segoe UI Historic" panose="020B0502040204020203" pitchFamily="34" charset="0"/>
            </a:endParaRPr>
          </a:p>
          <a:p>
            <a:pPr marL="285750" indent="-285750">
              <a:lnSpc>
                <a:spcPct val="120000"/>
              </a:lnSpc>
              <a:buFont typeface="Arial" panose="020B0604020202020204" pitchFamily="34" charset="0"/>
              <a:buChar char="•"/>
            </a:pPr>
            <a:r>
              <a:rPr lang="en-US" altLang="zh-CN" dirty="0" smtClean="0">
                <a:latin typeface="Segoe UI Historic" panose="020B0502040204020203" pitchFamily="34" charset="0"/>
                <a:cs typeface="Segoe UI Historic" panose="020B0502040204020203" pitchFamily="34" charset="0"/>
              </a:rPr>
              <a:t>For very small value C, like C = 0.01. The CPG output is tends to follow it’s own will with little influence from the general walking rhythm. This set of connectivity can be used by joints which needs to quick react to environment changes or </a:t>
            </a:r>
            <a:r>
              <a:rPr lang="en-US" altLang="zh-CN" dirty="0">
                <a:latin typeface="Segoe UI Historic" panose="020B0502040204020203" pitchFamily="34" charset="0"/>
                <a:cs typeface="Segoe UI Historic" panose="020B0502040204020203" pitchFamily="34" charset="0"/>
              </a:rPr>
              <a:t>have high </a:t>
            </a:r>
            <a:r>
              <a:rPr lang="en-US" altLang="zh-CN" dirty="0" smtClean="0">
                <a:latin typeface="Segoe UI Historic" panose="020B0502040204020203" pitchFamily="34" charset="0"/>
                <a:cs typeface="Segoe UI Historic" panose="020B0502040204020203" pitchFamily="34" charset="0"/>
              </a:rPr>
              <a:t>Maneuverability like the toe (finger) or ankle if needed. </a:t>
            </a:r>
          </a:p>
          <a:p>
            <a:pPr marL="285750" indent="-285750">
              <a:buFont typeface="Arial" panose="020B0604020202020204" pitchFamily="34" charset="0"/>
              <a:buChar char="•"/>
            </a:pPr>
            <a:endParaRPr lang="en-US" altLang="zh-CN" dirty="0">
              <a:latin typeface="Segoe UI Historic" panose="020B0502040204020203" pitchFamily="34" charset="0"/>
              <a:cs typeface="Segoe UI Historic" panose="020B0502040204020203" pitchFamily="34" charset="0"/>
            </a:endParaRPr>
          </a:p>
          <a:p>
            <a:pPr marL="285750" indent="-285750">
              <a:lnSpc>
                <a:spcPct val="120000"/>
              </a:lnSpc>
              <a:buFont typeface="Arial" panose="020B0604020202020204" pitchFamily="34" charset="0"/>
              <a:buChar char="•"/>
            </a:pPr>
            <a:r>
              <a:rPr lang="en-US" altLang="zh-CN" dirty="0" smtClean="0">
                <a:latin typeface="Segoe UI Historic" panose="020B0502040204020203" pitchFamily="34" charset="0"/>
                <a:cs typeface="Segoe UI Historic" panose="020B0502040204020203" pitchFamily="34" charset="0"/>
              </a:rPr>
              <a:t>For the knee and ankle joint, we can choose the conductance base on the behavior we want. If we want to follow the general walking rhythm but also want to compensate small perturbation on the local level, we can choose C = 0. 1 for the knee joint as example. Or C = 0.03 for a soft ankle joint. </a:t>
            </a:r>
            <a:endParaRPr lang="zh-CN" altLang="en-US" dirty="0">
              <a:latin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700850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470" y="131857"/>
            <a:ext cx="1346844"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Thoughts</a:t>
            </a:r>
            <a:r>
              <a:rPr lang="en-US" altLang="zh-CN" sz="2000" dirty="0" smtClean="0">
                <a:latin typeface="Segoe UI Semibold" panose="020B0702040204020203" pitchFamily="34" charset="0"/>
                <a:cs typeface="Segoe UI Semibold" panose="020B0702040204020203" pitchFamily="34" charset="0"/>
              </a:rPr>
              <a:t>:</a:t>
            </a:r>
            <a:endParaRPr lang="zh-CN" altLang="en-US" sz="2000" dirty="0"/>
          </a:p>
        </p:txBody>
      </p:sp>
      <p:sp>
        <p:nvSpPr>
          <p:cNvPr id="5" name="TextBox 4"/>
          <p:cNvSpPr txBox="1"/>
          <p:nvPr/>
        </p:nvSpPr>
        <p:spPr>
          <a:xfrm>
            <a:off x="659488" y="763241"/>
            <a:ext cx="6558997" cy="507831"/>
          </a:xfrm>
          <a:prstGeom prst="rect">
            <a:avLst/>
          </a:prstGeom>
          <a:noFill/>
        </p:spPr>
        <p:txBody>
          <a:bodyPr wrap="square" rtlCol="0">
            <a:spAutoFit/>
          </a:bodyPr>
          <a:lstStyle/>
          <a:p>
            <a:pPr algn="just">
              <a:lnSpc>
                <a:spcPct val="150000"/>
              </a:lnSpc>
            </a:pP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Does this two-layer CPG can be applied to all legged animals?  </a:t>
            </a:r>
            <a:endParaRPr lang="zh-CN" altLang="en-US" i="1" dirty="0">
              <a:latin typeface="Segoe UI Historic" panose="020B0502040204020203" pitchFamily="34" charset="0"/>
              <a:cs typeface="Segoe UI Historic"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313" y="3754315"/>
            <a:ext cx="3741942" cy="3103685"/>
          </a:xfrm>
          <a:prstGeom prst="rect">
            <a:avLst/>
          </a:prstGeom>
        </p:spPr>
      </p:pic>
      <p:sp>
        <p:nvSpPr>
          <p:cNvPr id="7" name="TextBox 6"/>
          <p:cNvSpPr txBox="1"/>
          <p:nvPr/>
        </p:nvSpPr>
        <p:spPr>
          <a:xfrm>
            <a:off x="1072662" y="1573823"/>
            <a:ext cx="1128194"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Two legs</a:t>
            </a:r>
            <a:r>
              <a:rPr lang="en-US" altLang="zh-CN" dirty="0" smtClean="0"/>
              <a:t> </a:t>
            </a:r>
            <a:endParaRPr lang="zh-CN" altLang="en-US" dirty="0"/>
          </a:p>
        </p:txBody>
      </p:sp>
      <p:sp>
        <p:nvSpPr>
          <p:cNvPr id="8" name="TextBox 7"/>
          <p:cNvSpPr txBox="1"/>
          <p:nvPr/>
        </p:nvSpPr>
        <p:spPr>
          <a:xfrm>
            <a:off x="3374889" y="1573823"/>
            <a:ext cx="1176925"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Four legs</a:t>
            </a:r>
            <a:r>
              <a:rPr lang="en-US" altLang="zh-CN" dirty="0" smtClean="0"/>
              <a:t> </a:t>
            </a:r>
            <a:endParaRPr lang="zh-CN" altLang="en-US" dirty="0"/>
          </a:p>
        </p:txBody>
      </p:sp>
      <p:sp>
        <p:nvSpPr>
          <p:cNvPr id="9" name="TextBox 8"/>
          <p:cNvSpPr txBox="1"/>
          <p:nvPr/>
        </p:nvSpPr>
        <p:spPr>
          <a:xfrm>
            <a:off x="5725847" y="1573823"/>
            <a:ext cx="1005403"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Six legs</a:t>
            </a:r>
            <a:r>
              <a:rPr lang="en-US" altLang="zh-CN" dirty="0" smtClean="0"/>
              <a:t> </a:t>
            </a:r>
            <a:endParaRPr lang="zh-CN" altLang="en-US" dirty="0"/>
          </a:p>
        </p:txBody>
      </p:sp>
      <p:sp>
        <p:nvSpPr>
          <p:cNvPr id="10" name="TextBox 9"/>
          <p:cNvSpPr txBox="1"/>
          <p:nvPr/>
        </p:nvSpPr>
        <p:spPr>
          <a:xfrm>
            <a:off x="1174933" y="2368062"/>
            <a:ext cx="923651"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Human</a:t>
            </a:r>
            <a:endParaRPr lang="zh-CN" altLang="en-US" dirty="0"/>
          </a:p>
        </p:txBody>
      </p:sp>
      <p:sp>
        <p:nvSpPr>
          <p:cNvPr id="11" name="TextBox 10"/>
          <p:cNvSpPr txBox="1"/>
          <p:nvPr/>
        </p:nvSpPr>
        <p:spPr>
          <a:xfrm>
            <a:off x="3317982" y="2368062"/>
            <a:ext cx="1290738"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Dog or Rat</a:t>
            </a:r>
            <a:endParaRPr lang="zh-CN" altLang="en-US" dirty="0"/>
          </a:p>
        </p:txBody>
      </p:sp>
      <p:sp>
        <p:nvSpPr>
          <p:cNvPr id="12" name="TextBox 11"/>
          <p:cNvSpPr txBox="1"/>
          <p:nvPr/>
        </p:nvSpPr>
        <p:spPr>
          <a:xfrm>
            <a:off x="5789966" y="2368062"/>
            <a:ext cx="877163"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Insects</a:t>
            </a:r>
            <a:endParaRPr lang="zh-CN" altLang="en-US" dirty="0"/>
          </a:p>
        </p:txBody>
      </p:sp>
      <p:sp>
        <p:nvSpPr>
          <p:cNvPr id="13" name="TextBox 12"/>
          <p:cNvSpPr txBox="1"/>
          <p:nvPr/>
        </p:nvSpPr>
        <p:spPr>
          <a:xfrm>
            <a:off x="902903" y="3162301"/>
            <a:ext cx="1467709"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High C value</a:t>
            </a:r>
            <a:endParaRPr lang="zh-CN" altLang="en-US" dirty="0"/>
          </a:p>
        </p:txBody>
      </p:sp>
      <p:sp>
        <p:nvSpPr>
          <p:cNvPr id="14" name="TextBox 13"/>
          <p:cNvSpPr txBox="1"/>
          <p:nvPr/>
        </p:nvSpPr>
        <p:spPr>
          <a:xfrm>
            <a:off x="5516268" y="3168034"/>
            <a:ext cx="1424557"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Low C value</a:t>
            </a:r>
            <a:endParaRPr lang="zh-CN" altLang="en-US" dirty="0"/>
          </a:p>
        </p:txBody>
      </p:sp>
      <p:sp>
        <p:nvSpPr>
          <p:cNvPr id="15" name="TextBox 14"/>
          <p:cNvSpPr txBox="1"/>
          <p:nvPr/>
        </p:nvSpPr>
        <p:spPr>
          <a:xfrm>
            <a:off x="3463439" y="3150634"/>
            <a:ext cx="951094" cy="369332"/>
          </a:xfrm>
          <a:prstGeom prst="rect">
            <a:avLst/>
          </a:prstGeom>
          <a:noFill/>
        </p:spPr>
        <p:txBody>
          <a:bodyPr wrap="non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Mixture</a:t>
            </a:r>
            <a:endParaRPr lang="zh-CN" altLang="en-US" dirty="0"/>
          </a:p>
        </p:txBody>
      </p:sp>
      <p:sp>
        <p:nvSpPr>
          <p:cNvPr id="17" name="TextBox 16"/>
          <p:cNvSpPr txBox="1"/>
          <p:nvPr/>
        </p:nvSpPr>
        <p:spPr>
          <a:xfrm>
            <a:off x="683852" y="4192766"/>
            <a:ext cx="6558997" cy="871713"/>
          </a:xfrm>
          <a:prstGeom prst="rect">
            <a:avLst/>
          </a:prstGeom>
          <a:noFill/>
        </p:spPr>
        <p:txBody>
          <a:bodyPr wrap="square" rtlCol="0">
            <a:spAutoFit/>
          </a:bodyPr>
          <a:lstStyle/>
          <a:p>
            <a:pPr algn="just">
              <a:lnSpc>
                <a:spcPct val="150000"/>
              </a:lnSpc>
            </a:pP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Get plots base on scale and phase duration, color code with different C value similar to the figure on the right?  </a:t>
            </a:r>
            <a:endParaRPr lang="zh-CN" altLang="en-US" i="1" dirty="0">
              <a:latin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563447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3844" y="3091277"/>
            <a:ext cx="4108262" cy="3084419"/>
          </a:xfrm>
          <a:prstGeom prst="rect">
            <a:avLst/>
          </a:prstGeom>
        </p:spPr>
      </p:pic>
      <p:sp>
        <p:nvSpPr>
          <p:cNvPr id="2" name="Rectangle 1"/>
          <p:cNvSpPr/>
          <p:nvPr/>
        </p:nvSpPr>
        <p:spPr>
          <a:xfrm>
            <a:off x="149470" y="131857"/>
            <a:ext cx="945772"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Recap:</a:t>
            </a:r>
            <a:endParaRPr lang="zh-CN" altLang="en-US" sz="2000" dirty="0"/>
          </a:p>
        </p:txBody>
      </p:sp>
      <mc:AlternateContent xmlns:mc="http://schemas.openxmlformats.org/markup-compatibility/2006" xmlns:a14="http://schemas.microsoft.com/office/drawing/2010/main">
        <mc:Choice Requires="a14">
          <p:sp>
            <p:nvSpPr>
              <p:cNvPr id="3" name="TextBox 2"/>
              <p:cNvSpPr txBox="1"/>
              <p:nvPr/>
            </p:nvSpPr>
            <p:spPr>
              <a:xfrm>
                <a:off x="5322808" y="1249189"/>
                <a:ext cx="6146425" cy="138499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Phase plane and duration of RG.</a:t>
                </a:r>
              </a:p>
              <a:p>
                <a:pPr>
                  <a:lnSpc>
                    <a:spcPct val="150000"/>
                  </a:lnSpc>
                </a:pPr>
                <a:r>
                  <a:rPr lang="en-US" altLang="zh-CN" dirty="0" smtClean="0">
                    <a:latin typeface="Times New Roman" panose="02020603050405020304" pitchFamily="18" charset="0"/>
                    <a:cs typeface="Times New Roman" panose="02020603050405020304" pitchFamily="18" charset="0"/>
                  </a:rPr>
                  <a:t>(surf plot the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𝐷</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smtClean="0">
                    <a:latin typeface="Times New Roman" panose="02020603050405020304" pitchFamily="18" charset="0"/>
                    <a:cs typeface="Times New Roman" panose="02020603050405020304" pitchFamily="18" charset="0"/>
                  </a:rPr>
                  <a:t> vs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𝐺</m:t>
                        </m:r>
                      </m:e>
                      <m:sub>
                        <m:r>
                          <a:rPr lang="en-US" altLang="zh-CN" b="0" i="1" smtClean="0">
                            <a:latin typeface="Cambria Math" panose="02040503050406030204" pitchFamily="18" charset="0"/>
                            <a:cs typeface="Times New Roman" panose="02020603050405020304" pitchFamily="18" charset="0"/>
                          </a:rPr>
                          <m:t>𝑤</m:t>
                        </m:r>
                      </m:sub>
                    </m:sSub>
                    <m:r>
                      <a:rPr lang="en-US" altLang="zh-CN" b="0" i="1" smtClean="0">
                        <a:latin typeface="Cambria Math" panose="02040503050406030204" pitchFamily="18" charset="0"/>
                        <a:cs typeface="Times New Roman" panose="02020603050405020304" pitchFamily="18" charset="0"/>
                      </a:rPr>
                      <m:t> </m:t>
                    </m:r>
                  </m:oMath>
                </a14:m>
                <a:r>
                  <a:rPr lang="en-US" altLang="zh-CN" dirty="0" smtClean="0">
                    <a:latin typeface="Times New Roman" panose="02020603050405020304" pitchFamily="18" charset="0"/>
                    <a:cs typeface="Times New Roman" panose="02020603050405020304" pitchFamily="18" charset="0"/>
                  </a:rPr>
                  <a:t>vs phase duration, animated phase plane)</a:t>
                </a:r>
              </a:p>
              <a:p>
                <a:pPr>
                  <a:lnSpc>
                    <a:spcPct val="150000"/>
                  </a:lnSpc>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22808" y="1249189"/>
                <a:ext cx="6146425" cy="1384995"/>
              </a:xfrm>
              <a:prstGeom prst="rect">
                <a:avLst/>
              </a:prstGeom>
              <a:blipFill>
                <a:blip r:embed="rId4"/>
                <a:stretch>
                  <a:fillRect l="-893"/>
                </a:stretch>
              </a:blipFill>
            </p:spPr>
            <p:txBody>
              <a:bodyPr/>
              <a:lstStyle/>
              <a:p>
                <a:r>
                  <a:rPr lang="zh-CN" altLang="en-US">
                    <a:noFill/>
                  </a:rPr>
                  <a:t> </a:t>
                </a:r>
              </a:p>
            </p:txBody>
          </p:sp>
        </mc:Fallback>
      </mc:AlternateContent>
      <p:grpSp>
        <p:nvGrpSpPr>
          <p:cNvPr id="4" name="Group 3"/>
          <p:cNvGrpSpPr/>
          <p:nvPr/>
        </p:nvGrpSpPr>
        <p:grpSpPr>
          <a:xfrm>
            <a:off x="624719" y="1197903"/>
            <a:ext cx="3339125" cy="3704359"/>
            <a:chOff x="6719275" y="3153641"/>
            <a:chExt cx="3339125" cy="3704359"/>
          </a:xfrm>
        </p:grpSpPr>
        <p:pic>
          <p:nvPicPr>
            <p:cNvPr id="5" name="Picture 4"/>
            <p:cNvPicPr>
              <a:picLocks noChangeAspect="1"/>
            </p:cNvPicPr>
            <p:nvPr/>
          </p:nvPicPr>
          <p:blipFill rotWithShape="1">
            <a:blip r:embed="rId5"/>
            <a:srcRect b="4764"/>
            <a:stretch/>
          </p:blipFill>
          <p:spPr>
            <a:xfrm>
              <a:off x="6719275" y="3204927"/>
              <a:ext cx="3339125" cy="3653073"/>
            </a:xfrm>
            <a:prstGeom prst="rect">
              <a:avLst/>
            </a:prstGeom>
          </p:spPr>
        </p:pic>
        <p:cxnSp>
          <p:nvCxnSpPr>
            <p:cNvPr id="6" name="Straight Arrow Connector 5"/>
            <p:cNvCxnSpPr/>
            <p:nvPr/>
          </p:nvCxnSpPr>
          <p:spPr>
            <a:xfrm flipH="1">
              <a:off x="7623195" y="3430640"/>
              <a:ext cx="526415" cy="3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588059" y="3430640"/>
              <a:ext cx="530450" cy="3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651848" y="5287224"/>
              <a:ext cx="497762" cy="31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591739" y="5287224"/>
              <a:ext cx="526770" cy="31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8233185" y="3153641"/>
                  <a:ext cx="3113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8233185" y="3153641"/>
                  <a:ext cx="311304" cy="276999"/>
                </a:xfrm>
                <a:prstGeom prst="rect">
                  <a:avLst/>
                </a:prstGeom>
                <a:blipFill>
                  <a:blip r:embed="rId6"/>
                  <a:stretch>
                    <a:fillRect l="-17647" r="-392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233185" y="5148724"/>
                  <a:ext cx="316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8233185" y="5148724"/>
                  <a:ext cx="316625" cy="276999"/>
                </a:xfrm>
                <a:prstGeom prst="rect">
                  <a:avLst/>
                </a:prstGeom>
                <a:blipFill>
                  <a:blip r:embed="rId7"/>
                  <a:stretch>
                    <a:fillRect l="-17308" r="-38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987619" y="4754464"/>
                  <a:ext cx="2946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𝑐</m:t>
                            </m:r>
                          </m:sub>
                        </m:sSub>
                      </m:oMath>
                    </m:oMathPara>
                  </a14:m>
                  <a:endParaRPr lang="zh-CN" alt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6987619" y="4754464"/>
                  <a:ext cx="294696" cy="276999"/>
                </a:xfrm>
                <a:prstGeom prst="rect">
                  <a:avLst/>
                </a:prstGeom>
                <a:blipFill>
                  <a:blip r:embed="rId8"/>
                  <a:stretch>
                    <a:fillRect l="-1875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9466760" y="4754464"/>
                  <a:ext cx="2946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𝑐</m:t>
                            </m:r>
                          </m:sub>
                        </m:sSub>
                      </m:oMath>
                    </m:oMathPara>
                  </a14:m>
                  <a:endParaRPr lang="zh-CN" alt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9466760" y="4754464"/>
                  <a:ext cx="294696" cy="276999"/>
                </a:xfrm>
                <a:prstGeom prst="rect">
                  <a:avLst/>
                </a:prstGeom>
                <a:blipFill>
                  <a:blip r:embed="rId9"/>
                  <a:stretch>
                    <a:fillRect l="-16327"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41489" y="3816649"/>
                  <a:ext cx="3465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𝑤</m:t>
                            </m:r>
                          </m:sub>
                        </m:sSub>
                      </m:oMath>
                    </m:oMathPara>
                  </a14:m>
                  <a:endParaRPr lang="zh-CN"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8241489" y="3816649"/>
                  <a:ext cx="346570" cy="276999"/>
                </a:xfrm>
                <a:prstGeom prst="rect">
                  <a:avLst/>
                </a:prstGeom>
                <a:blipFill>
                  <a:blip r:embed="rId10"/>
                  <a:stretch>
                    <a:fillRect l="-14035" r="-1754" b="-11111"/>
                  </a:stretch>
                </a:blipFill>
              </p:spPr>
              <p:txBody>
                <a:bodyPr/>
                <a:lstStyle/>
                <a:p>
                  <a:r>
                    <a:rPr lang="zh-CN" altLang="en-US">
                      <a:noFill/>
                    </a:rPr>
                    <a:t> </a:t>
                  </a:r>
                </a:p>
              </p:txBody>
            </p:sp>
          </mc:Fallback>
        </mc:AlternateContent>
      </p:gr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72106" y="3075725"/>
            <a:ext cx="4149690" cy="3115524"/>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6798146" y="6351077"/>
                <a:ext cx="3195747" cy="369332"/>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𝐷</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smtClean="0">
                    <a:latin typeface="Times New Roman" panose="02020603050405020304" pitchFamily="18" charset="0"/>
                    <a:cs typeface="Times New Roman" panose="02020603050405020304" pitchFamily="18" charset="0"/>
                  </a:rPr>
                  <a:t>= 0:0.1:10 &amp;</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𝐺</m:t>
                        </m:r>
                      </m:e>
                      <m:sub>
                        <m:r>
                          <a:rPr lang="en-US" altLang="zh-CN" b="0" i="1" smtClean="0">
                            <a:latin typeface="Cambria Math" panose="02040503050406030204" pitchFamily="18" charset="0"/>
                            <a:cs typeface="Times New Roman" panose="02020603050405020304" pitchFamily="18" charset="0"/>
                          </a:rPr>
                          <m:t>𝑤</m:t>
                        </m:r>
                      </m:sub>
                    </m:sSub>
                  </m:oMath>
                </a14:m>
                <a:r>
                  <a:rPr lang="en-US" altLang="zh-CN" dirty="0" smtClean="0">
                    <a:latin typeface="Times New Roman" panose="02020603050405020304" pitchFamily="18" charset="0"/>
                    <a:cs typeface="Times New Roman" panose="02020603050405020304" pitchFamily="18" charset="0"/>
                  </a:rPr>
                  <a:t> = 0:0.01:0.7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6798146" y="6351077"/>
                <a:ext cx="3195747" cy="369332"/>
              </a:xfrm>
              <a:prstGeom prst="rect">
                <a:avLst/>
              </a:prstGeom>
              <a:blipFill>
                <a:blip r:embed="rId12"/>
                <a:stretch>
                  <a:fillRect t="-10000" r="-573"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46791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9470" y="131857"/>
            <a:ext cx="5206554"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Phase duration under different parameters:</a:t>
            </a:r>
            <a:endParaRPr lang="zh-CN" altLang="en-US" sz="2000" dirty="0"/>
          </a:p>
        </p:txBody>
      </p:sp>
      <p:sp>
        <p:nvSpPr>
          <p:cNvPr id="8" name="TextBox 7"/>
          <p:cNvSpPr txBox="1"/>
          <p:nvPr/>
        </p:nvSpPr>
        <p:spPr>
          <a:xfrm>
            <a:off x="439680" y="724323"/>
            <a:ext cx="11299580" cy="1338828"/>
          </a:xfrm>
          <a:prstGeom prst="rect">
            <a:avLst/>
          </a:prstGeom>
          <a:noFill/>
        </p:spPr>
        <p:txBody>
          <a:bodyPr wrap="square" rtlCol="0">
            <a:spAutoFit/>
          </a:bodyPr>
          <a:lstStyle/>
          <a:p>
            <a:pPr algn="just">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Base on previous study, we pick descending command to rhythm generator as constant drive 2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nA</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the weak conductance between oscillator set to 0.1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uS</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Here are 3 typical examples of CPG outputs base on different parameters.</a:t>
            </a:r>
            <a:endParaRPr lang="zh-CN" altLang="en-US" dirty="0">
              <a:latin typeface="Segoe UI Historic" panose="020B0502040204020203" pitchFamily="34" charset="0"/>
              <a:cs typeface="Segoe UI Historic" panose="020B0502040204020203" pitchFamily="34" charset="0"/>
            </a:endParaRPr>
          </a:p>
        </p:txBody>
      </p:sp>
      <p:grpSp>
        <p:nvGrpSpPr>
          <p:cNvPr id="17" name="Group 16"/>
          <p:cNvGrpSpPr/>
          <p:nvPr/>
        </p:nvGrpSpPr>
        <p:grpSpPr>
          <a:xfrm>
            <a:off x="149470" y="2093582"/>
            <a:ext cx="11880000" cy="3720359"/>
            <a:chOff x="149470" y="2255507"/>
            <a:chExt cx="11880000" cy="3720359"/>
          </a:xfrm>
        </p:grpSpPr>
        <p:grpSp>
          <p:nvGrpSpPr>
            <p:cNvPr id="16" name="Group 15"/>
            <p:cNvGrpSpPr/>
            <p:nvPr/>
          </p:nvGrpSpPr>
          <p:grpSpPr>
            <a:xfrm>
              <a:off x="149470" y="2255507"/>
              <a:ext cx="11880000" cy="3268426"/>
              <a:chOff x="149470" y="2255507"/>
              <a:chExt cx="11880000" cy="3268426"/>
            </a:xfrm>
          </p:grpSpPr>
          <p:grpSp>
            <p:nvGrpSpPr>
              <p:cNvPr id="5" name="Group 4"/>
              <p:cNvGrpSpPr/>
              <p:nvPr/>
            </p:nvGrpSpPr>
            <p:grpSpPr>
              <a:xfrm>
                <a:off x="149470" y="2255507"/>
                <a:ext cx="11880000" cy="3048102"/>
                <a:chOff x="190476" y="1437360"/>
                <a:chExt cx="11880000" cy="3048102"/>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853" r="6038"/>
                <a:stretch/>
              </p:blipFill>
              <p:spPr>
                <a:xfrm>
                  <a:off x="8110476" y="1437360"/>
                  <a:ext cx="3960000" cy="303385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919" r="6378"/>
                <a:stretch/>
              </p:blipFill>
              <p:spPr>
                <a:xfrm>
                  <a:off x="190476" y="1437360"/>
                  <a:ext cx="3960000" cy="30481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581" r="6718"/>
                <a:stretch/>
              </p:blipFill>
              <p:spPr>
                <a:xfrm>
                  <a:off x="4150476" y="1437360"/>
                  <a:ext cx="3960000" cy="3048102"/>
                </a:xfrm>
                <a:prstGeom prst="rect">
                  <a:avLst/>
                </a:prstGeom>
              </p:spPr>
            </p:pic>
          </p:grpSp>
          <mc:AlternateContent xmlns:mc="http://schemas.openxmlformats.org/markup-compatibility/2006" xmlns:a14="http://schemas.microsoft.com/office/drawing/2010/main">
            <mc:Choice Requires="a14">
              <p:sp>
                <p:nvSpPr>
                  <p:cNvPr id="9" name="TextBox 8"/>
                  <p:cNvSpPr txBox="1"/>
                  <p:nvPr/>
                </p:nvSpPr>
                <p:spPr>
                  <a:xfrm>
                    <a:off x="689235" y="5277712"/>
                    <a:ext cx="288046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𝑅𝐺</m:t>
                              </m:r>
                            </m:sub>
                          </m:sSub>
                          <m:r>
                            <a:rPr lang="en-US" altLang="zh-CN" sz="1600" b="0" i="1" smtClean="0">
                              <a:latin typeface="Cambria Math" panose="02040503050406030204" pitchFamily="18" charset="0"/>
                            </a:rPr>
                            <m:t>=1629</m:t>
                          </m:r>
                          <m:r>
                            <a:rPr lang="en-US" altLang="zh-CN" sz="1600" b="0" i="1" smtClean="0">
                              <a:latin typeface="Cambria Math" panose="02040503050406030204" pitchFamily="18" charset="0"/>
                            </a:rPr>
                            <m:t>𝑚𝑠</m:t>
                          </m:r>
                          <m:r>
                            <a:rPr lang="en-US" altLang="zh-CN" sz="1600" b="0" i="1" smtClean="0">
                              <a:latin typeface="Cambria Math" panose="02040503050406030204" pitchFamily="18" charset="0"/>
                            </a:rPr>
                            <m:t>     </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𝑃𝐹</m:t>
                              </m:r>
                            </m:sub>
                          </m:sSub>
                          <m:r>
                            <a:rPr lang="en-US" altLang="zh-CN" sz="1600" b="0" i="1" smtClean="0">
                              <a:latin typeface="Cambria Math" panose="02040503050406030204" pitchFamily="18" charset="0"/>
                            </a:rPr>
                            <m:t>=1013</m:t>
                          </m:r>
                          <m:r>
                            <a:rPr lang="en-US" altLang="zh-CN" sz="1600" b="0" i="1" smtClean="0">
                              <a:latin typeface="Cambria Math" panose="02040503050406030204" pitchFamily="18" charset="0"/>
                            </a:rPr>
                            <m:t>𝑚𝑠</m:t>
                          </m:r>
                        </m:oMath>
                      </m:oMathPara>
                    </a14:m>
                    <a:endParaRPr lang="zh-CN" altLang="en-US" sz="1600" dirty="0"/>
                  </a:p>
                </p:txBody>
              </p:sp>
            </mc:Choice>
            <mc:Fallback xmlns="">
              <p:sp>
                <p:nvSpPr>
                  <p:cNvPr id="9" name="TextBox 8"/>
                  <p:cNvSpPr txBox="1">
                    <a:spLocks noRot="1" noChangeAspect="1" noMove="1" noResize="1" noEditPoints="1" noAdjustHandles="1" noChangeArrowheads="1" noChangeShapeType="1" noTextEdit="1"/>
                  </p:cNvSpPr>
                  <p:nvPr/>
                </p:nvSpPr>
                <p:spPr>
                  <a:xfrm>
                    <a:off x="689235" y="5277712"/>
                    <a:ext cx="2880469" cy="246221"/>
                  </a:xfrm>
                  <a:prstGeom prst="rect">
                    <a:avLst/>
                  </a:prstGeom>
                  <a:blipFill>
                    <a:blip r:embed="rId5"/>
                    <a:stretch>
                      <a:fillRect l="-846" r="-634" b="-12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04352" y="5277711"/>
                    <a:ext cx="297023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𝑅𝐺</m:t>
                              </m:r>
                            </m:sub>
                          </m:sSub>
                          <m:r>
                            <a:rPr lang="en-US" altLang="zh-CN" sz="1600" b="0" i="1" smtClean="0">
                              <a:latin typeface="Cambria Math" panose="02040503050406030204" pitchFamily="18" charset="0"/>
                            </a:rPr>
                            <m:t>=1629 </m:t>
                          </m:r>
                          <m:r>
                            <a:rPr lang="en-US" altLang="zh-CN" sz="1600" b="0" i="1" smtClean="0">
                              <a:latin typeface="Cambria Math" panose="02040503050406030204" pitchFamily="18" charset="0"/>
                            </a:rPr>
                            <m:t>𝑚𝑠</m:t>
                          </m:r>
                          <m:r>
                            <a:rPr lang="en-US" altLang="zh-CN" sz="1600" b="0" i="1" smtClean="0">
                              <a:latin typeface="Cambria Math" panose="02040503050406030204" pitchFamily="18" charset="0"/>
                            </a:rPr>
                            <m:t>     </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𝑃𝐹</m:t>
                              </m:r>
                            </m:sub>
                          </m:sSub>
                          <m:r>
                            <a:rPr lang="en-US" altLang="zh-CN" sz="1600" b="0" i="1" smtClean="0">
                              <a:latin typeface="Cambria Math" panose="02040503050406030204" pitchFamily="18" charset="0"/>
                            </a:rPr>
                            <m:t>=1629 </m:t>
                          </m:r>
                          <m:r>
                            <a:rPr lang="en-US" altLang="zh-CN" sz="1600" b="0" i="1" smtClean="0">
                              <a:latin typeface="Cambria Math" panose="02040503050406030204" pitchFamily="18" charset="0"/>
                            </a:rPr>
                            <m:t>𝑚𝑠</m:t>
                          </m:r>
                        </m:oMath>
                      </m:oMathPara>
                    </a14:m>
                    <a:endParaRPr lang="zh-CN" altLang="en-US"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4604352" y="5277711"/>
                    <a:ext cx="2970236" cy="246221"/>
                  </a:xfrm>
                  <a:prstGeom prst="rect">
                    <a:avLst/>
                  </a:prstGeom>
                  <a:blipFill>
                    <a:blip r:embed="rId6"/>
                    <a:stretch>
                      <a:fillRect l="-820" b="-12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737668" y="5277710"/>
                    <a:ext cx="262360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𝑅𝐺</m:t>
                              </m:r>
                            </m:sub>
                          </m:sSub>
                          <m:r>
                            <a:rPr lang="en-US" altLang="zh-CN" sz="1600" b="0" i="1" smtClean="0">
                              <a:latin typeface="Cambria Math" panose="02040503050406030204" pitchFamily="18" charset="0"/>
                            </a:rPr>
                            <m:t>=1629 </m:t>
                          </m:r>
                          <m:r>
                            <a:rPr lang="en-US" altLang="zh-CN" sz="1600" b="0" i="1" smtClean="0">
                              <a:latin typeface="Cambria Math" panose="02040503050406030204" pitchFamily="18" charset="0"/>
                            </a:rPr>
                            <m:t>𝑚𝑠</m:t>
                          </m:r>
                          <m:r>
                            <a:rPr lang="en-US" altLang="zh-CN" sz="1600" b="0" i="1" smtClean="0">
                              <a:latin typeface="Cambria Math" panose="02040503050406030204" pitchFamily="18" charset="0"/>
                            </a:rPr>
                            <m:t>     </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𝑃𝐹</m:t>
                              </m:r>
                            </m:sub>
                          </m:sSub>
                          <m:r>
                            <a:rPr lang="en-US" altLang="zh-CN" sz="1600" b="0" i="1" smtClean="0">
                              <a:latin typeface="Cambria Math" panose="02040503050406030204" pitchFamily="18" charset="0"/>
                            </a:rPr>
                            <m:t>= ? </m:t>
                          </m:r>
                          <m:r>
                            <a:rPr lang="en-US" altLang="zh-CN" sz="1600" b="0" i="1" smtClean="0">
                              <a:latin typeface="Cambria Math" panose="02040503050406030204" pitchFamily="18" charset="0"/>
                            </a:rPr>
                            <m:t>𝑚𝑠</m:t>
                          </m:r>
                        </m:oMath>
                      </m:oMathPara>
                    </a14:m>
                    <a:endParaRPr lang="zh-CN" altLang="en-US" sz="1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8737668" y="5277710"/>
                    <a:ext cx="2623602" cy="246221"/>
                  </a:xfrm>
                  <a:prstGeom prst="rect">
                    <a:avLst/>
                  </a:prstGeom>
                  <a:blipFill>
                    <a:blip r:embed="rId7"/>
                    <a:stretch>
                      <a:fillRect l="-928" r="-232" b="-12195"/>
                    </a:stretch>
                  </a:blipFill>
                </p:spPr>
                <p:txBody>
                  <a:bodyPr/>
                  <a:lstStyle/>
                  <a:p>
                    <a:r>
                      <a:rPr lang="zh-CN" altLang="en-US">
                        <a:noFill/>
                      </a:rPr>
                      <a:t> </a:t>
                    </a:r>
                  </a:p>
                </p:txBody>
              </p:sp>
            </mc:Fallback>
          </mc:AlternateContent>
        </p:grpSp>
        <p:sp>
          <p:nvSpPr>
            <p:cNvPr id="13" name="Rectangle 12"/>
            <p:cNvSpPr/>
            <p:nvPr/>
          </p:nvSpPr>
          <p:spPr>
            <a:xfrm>
              <a:off x="5428872" y="5606534"/>
              <a:ext cx="1705852" cy="369332"/>
            </a:xfrm>
            <a:prstGeom prst="rect">
              <a:avLst/>
            </a:prstGeom>
          </p:spPr>
          <p:txBody>
            <a:bodyPr wrap="non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Pure RG signal</a:t>
              </a:r>
              <a:endParaRPr lang="zh-CN" altLang="en-US" dirty="0">
                <a:latin typeface="Segoe UI Historic" panose="020B0502040204020203" pitchFamily="34" charset="0"/>
                <a:cs typeface="Segoe UI Historic" panose="020B0502040204020203" pitchFamily="34" charset="0"/>
              </a:endParaRPr>
            </a:p>
          </p:txBody>
        </p:sp>
        <p:sp>
          <p:nvSpPr>
            <p:cNvPr id="14" name="Rectangle 13"/>
            <p:cNvSpPr/>
            <p:nvPr/>
          </p:nvSpPr>
          <p:spPr>
            <a:xfrm>
              <a:off x="1328512" y="5606534"/>
              <a:ext cx="1601913" cy="369332"/>
            </a:xfrm>
            <a:prstGeom prst="rect">
              <a:avLst/>
            </a:prstGeom>
          </p:spPr>
          <p:txBody>
            <a:bodyPr wrap="non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Pure PF signal</a:t>
              </a:r>
              <a:endParaRPr lang="zh-CN" altLang="en-US" dirty="0">
                <a:latin typeface="Segoe UI Historic" panose="020B0502040204020203" pitchFamily="34" charset="0"/>
                <a:cs typeface="Segoe UI Historic" panose="020B0502040204020203" pitchFamily="34" charset="0"/>
              </a:endParaRPr>
            </a:p>
          </p:txBody>
        </p:sp>
        <p:sp>
          <p:nvSpPr>
            <p:cNvPr id="15" name="Rectangle 14"/>
            <p:cNvSpPr/>
            <p:nvPr/>
          </p:nvSpPr>
          <p:spPr>
            <a:xfrm>
              <a:off x="9569915" y="5606534"/>
              <a:ext cx="959109" cy="369332"/>
            </a:xfrm>
            <a:prstGeom prst="rect">
              <a:avLst/>
            </a:prstGeom>
          </p:spPr>
          <p:txBody>
            <a:bodyPr wrap="non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Mixture</a:t>
              </a:r>
              <a:endParaRPr lang="zh-CN" altLang="en-US" dirty="0">
                <a:latin typeface="Segoe UI Historic" panose="020B0502040204020203" pitchFamily="34" charset="0"/>
                <a:cs typeface="Segoe UI Historic" panose="020B0502040204020203" pitchFamily="34" charset="0"/>
              </a:endParaRPr>
            </a:p>
          </p:txBody>
        </p:sp>
      </p:grpSp>
      <p:sp>
        <p:nvSpPr>
          <p:cNvPr id="18" name="TextBox 17"/>
          <p:cNvSpPr txBox="1"/>
          <p:nvPr/>
        </p:nvSpPr>
        <p:spPr>
          <a:xfrm>
            <a:off x="689235" y="5982267"/>
            <a:ext cx="10585938" cy="646331"/>
          </a:xfrm>
          <a:prstGeom prst="rect">
            <a:avLst/>
          </a:prstGeom>
          <a:noFill/>
        </p:spPr>
        <p:txBody>
          <a:bodyPr wrap="square" rtlCol="0">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b="1" dirty="0" smtClean="0">
                <a:latin typeface="Segoe UI Historic" panose="020B0502040204020203" pitchFamily="34" charset="0"/>
                <a:ea typeface="Segoe UI Historic" panose="020B0502040204020203" pitchFamily="34" charset="0"/>
                <a:cs typeface="Segoe UI Historic" panose="020B0502040204020203" pitchFamily="34" charset="0"/>
              </a:rPr>
              <a:t>Question</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how to define the phase duration?</a:t>
            </a:r>
          </a:p>
          <a:p>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(Like in mixture case, it repeat every 1629 </a:t>
            </a:r>
            <a:r>
              <a:rPr lang="en-US" altLang="zh-CN" sz="1600" i="1" dirty="0" smtClean="0">
                <a:latin typeface="Segoe UI Historic" panose="020B0502040204020203" pitchFamily="34" charset="0"/>
                <a:ea typeface="Segoe UI Historic" panose="020B0502040204020203" pitchFamily="34" charset="0"/>
                <a:cs typeface="Segoe UI Historic" panose="020B0502040204020203" pitchFamily="34" charset="0"/>
              </a:rPr>
              <a:t>ms</a:t>
            </a: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 but generates peaks around every 335 </a:t>
            </a:r>
            <a:r>
              <a:rPr lang="en-US" altLang="zh-CN" sz="1600" i="1" dirty="0" smtClean="0">
                <a:latin typeface="Segoe UI Historic" panose="020B0502040204020203" pitchFamily="34" charset="0"/>
                <a:ea typeface="Segoe UI Historic" panose="020B0502040204020203" pitchFamily="34" charset="0"/>
                <a:cs typeface="Segoe UI Historic" panose="020B0502040204020203" pitchFamily="34" charset="0"/>
              </a:rPr>
              <a:t>ms</a:t>
            </a:r>
            <a:r>
              <a:rPr lang="en-US" altLang="zh-CN" sz="1600" dirty="0" smtClean="0">
                <a:latin typeface="Segoe UI Historic" panose="020B0502040204020203" pitchFamily="34" charset="0"/>
                <a:ea typeface="Segoe UI Historic" panose="020B0502040204020203" pitchFamily="34" charset="0"/>
                <a:cs typeface="Segoe UI Historic" panose="020B0502040204020203" pitchFamily="34" charset="0"/>
              </a:rPr>
              <a:t>)</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a:t>
            </a:r>
            <a:endParaRPr lang="zh-CN" altLang="en-US" dirty="0">
              <a:latin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1172038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470" y="131857"/>
            <a:ext cx="6120586"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How descending command to PF changes the CPG?</a:t>
            </a:r>
            <a:endParaRPr lang="zh-CN" altLang="en-US" sz="2000" dirty="0"/>
          </a:p>
        </p:txBody>
      </p:sp>
      <p:sp>
        <p:nvSpPr>
          <p:cNvPr id="3" name="TextBox 2"/>
          <p:cNvSpPr txBox="1"/>
          <p:nvPr/>
        </p:nvSpPr>
        <p:spPr>
          <a:xfrm>
            <a:off x="439680" y="724323"/>
            <a:ext cx="11299580" cy="1338828"/>
          </a:xfrm>
          <a:prstGeom prst="rect">
            <a:avLst/>
          </a:prstGeom>
          <a:noFill/>
        </p:spPr>
        <p:txBody>
          <a:bodyPr wrap="square" rtlCol="0">
            <a:spAutoFit/>
          </a:bodyPr>
          <a:lstStyle/>
          <a:p>
            <a:pPr algn="just">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With descending drive to the rhythm generator set as constant drive 3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nA</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the weak conductance between oscillator set to 0.1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uS</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and conductance between RG and PF equals 0.1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uS.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Sweep the pattern formation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layer descending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drive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to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investigate how this drive alone will influence the CPG output.</a:t>
            </a:r>
            <a:endParaRPr lang="zh-CN" altLang="en-US" i="1" dirty="0">
              <a:latin typeface="Segoe UI Historic" panose="020B0502040204020203" pitchFamily="34" charset="0"/>
              <a:cs typeface="Segoe UI Historic" panose="020B0502040204020203" pitchFamily="34" charset="0"/>
            </a:endParaRPr>
          </a:p>
        </p:txBody>
      </p:sp>
      <p:grpSp>
        <p:nvGrpSpPr>
          <p:cNvPr id="9" name="Group 8"/>
          <p:cNvGrpSpPr/>
          <p:nvPr/>
        </p:nvGrpSpPr>
        <p:grpSpPr>
          <a:xfrm>
            <a:off x="282151" y="2063151"/>
            <a:ext cx="11614638" cy="3024000"/>
            <a:chOff x="282151" y="1982858"/>
            <a:chExt cx="11614638" cy="302400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51" y="2063151"/>
              <a:ext cx="3600000" cy="270282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241" r="7189"/>
            <a:stretch/>
          </p:blipFill>
          <p:spPr>
            <a:xfrm>
              <a:off x="4039680" y="1982858"/>
              <a:ext cx="3877407" cy="30240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7780" r="6844"/>
            <a:stretch/>
          </p:blipFill>
          <p:spPr>
            <a:xfrm>
              <a:off x="8028173" y="1982858"/>
              <a:ext cx="3868616" cy="3024000"/>
            </a:xfrm>
            <a:prstGeom prst="rect">
              <a:avLst/>
            </a:prstGeom>
          </p:spPr>
        </p:pic>
      </p:grpSp>
      <p:sp>
        <p:nvSpPr>
          <p:cNvPr id="10" name="TextBox 9"/>
          <p:cNvSpPr txBox="1"/>
          <p:nvPr/>
        </p:nvSpPr>
        <p:spPr>
          <a:xfrm>
            <a:off x="439680" y="4926562"/>
            <a:ext cx="3260829" cy="1169551"/>
          </a:xfrm>
          <a:prstGeom prst="rect">
            <a:avLst/>
          </a:prstGeom>
          <a:noFill/>
        </p:spPr>
        <p:txBody>
          <a:bodyPr wrap="none" rtlCol="0">
            <a:spAutoFit/>
          </a:bodyPr>
          <a:lstStyle/>
          <a:p>
            <a:r>
              <a:rPr lang="en-US" altLang="zh-CN" sz="1400" dirty="0" smtClean="0">
                <a:latin typeface="Times New Roman" panose="02020603050405020304" pitchFamily="18" charset="0"/>
                <a:cs typeface="Times New Roman" panose="02020603050405020304" pitchFamily="18" charset="0"/>
              </a:rPr>
              <a:t>Dashed black line: phase duration of RG</a:t>
            </a:r>
          </a:p>
          <a:p>
            <a:endParaRPr lang="en-US" altLang="zh-CN" sz="1400" dirty="0">
              <a:latin typeface="Times New Roman" panose="02020603050405020304" pitchFamily="18" charset="0"/>
              <a:cs typeface="Times New Roman" panose="02020603050405020304" pitchFamily="18" charset="0"/>
            </a:endParaRPr>
          </a:p>
          <a:p>
            <a:endParaRPr lang="en-US" altLang="zh-CN" sz="1400" dirty="0" smtClean="0">
              <a:latin typeface="Times New Roman" panose="02020603050405020304" pitchFamily="18" charset="0"/>
              <a:cs typeface="Times New Roman" panose="02020603050405020304" pitchFamily="18" charset="0"/>
            </a:endParaRPr>
          </a:p>
          <a:p>
            <a:r>
              <a:rPr lang="en-US" altLang="zh-CN" sz="1400" dirty="0" smtClean="0">
                <a:latin typeface="Times New Roman" panose="02020603050405020304" pitchFamily="18" charset="0"/>
                <a:cs typeface="Times New Roman" panose="02020603050405020304" pitchFamily="18" charset="0"/>
              </a:rPr>
              <a:t>Red line: phase duration of PF (the output)</a:t>
            </a:r>
          </a:p>
          <a:p>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1239026" y="5273602"/>
                <a:ext cx="149387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𝑇</m:t>
                          </m:r>
                        </m:e>
                        <m:sub>
                          <m:r>
                            <a:rPr lang="en-US" altLang="zh-CN" sz="1400" i="1">
                              <a:latin typeface="Cambria Math" panose="02040503050406030204" pitchFamily="18" charset="0"/>
                            </a:rPr>
                            <m:t>𝑅𝐺</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769.8 </m:t>
                      </m:r>
                      <m:r>
                        <a:rPr lang="en-US" altLang="zh-CN" sz="1400" i="1">
                          <a:latin typeface="Cambria Math" panose="02040503050406030204" pitchFamily="18" charset="0"/>
                        </a:rPr>
                        <m:t>𝑚𝑠</m:t>
                      </m:r>
                      <m:r>
                        <a:rPr lang="en-US" altLang="zh-CN" sz="1400" i="1">
                          <a:latin typeface="Cambria Math" panose="02040503050406030204" pitchFamily="18" charset="0"/>
                        </a:rPr>
                        <m:t> </m:t>
                      </m:r>
                    </m:oMath>
                  </m:oMathPara>
                </a14:m>
                <a:endParaRPr lang="zh-CN" alt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239026" y="5273602"/>
                <a:ext cx="1493870" cy="307777"/>
              </a:xfrm>
              <a:prstGeom prst="rect">
                <a:avLst/>
              </a:prstGeom>
              <a:blipFill>
                <a:blip r:embed="rId5"/>
                <a:stretch>
                  <a:fillRect/>
                </a:stretch>
              </a:blipFill>
            </p:spPr>
            <p:txBody>
              <a:bodyPr/>
              <a:lstStyle/>
              <a:p>
                <a:r>
                  <a:rPr lang="zh-CN" altLang="en-US">
                    <a:noFill/>
                  </a:rPr>
                  <a:t> </a:t>
                </a:r>
              </a:p>
            </p:txBody>
          </p:sp>
        </mc:Fallback>
      </mc:AlternateContent>
      <p:sp>
        <p:nvSpPr>
          <p:cNvPr id="12" name="Rectangle 11"/>
          <p:cNvSpPr/>
          <p:nvPr/>
        </p:nvSpPr>
        <p:spPr>
          <a:xfrm>
            <a:off x="4348207" y="5087151"/>
            <a:ext cx="3679966" cy="738664"/>
          </a:xfrm>
          <a:prstGeom prst="rect">
            <a:avLst/>
          </a:prstGeom>
        </p:spPr>
        <p:txBody>
          <a:bodyPr wrap="square">
            <a:spAutoFit/>
          </a:bodyPr>
          <a:lstStyle/>
          <a:p>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On the descending curve, phase duration leans towards the PF descending, but the shape is affected by RG rhythm.</a:t>
            </a:r>
            <a:endParaRPr lang="zh-CN" altLang="en-US" sz="1400" dirty="0">
              <a:latin typeface="Segoe UI Historic" panose="020B0502040204020203" pitchFamily="34" charset="0"/>
              <a:cs typeface="Segoe UI Historic" panose="020B0502040204020203" pitchFamily="34" charset="0"/>
            </a:endParaRPr>
          </a:p>
        </p:txBody>
      </p:sp>
      <p:sp>
        <p:nvSpPr>
          <p:cNvPr id="13" name="Rectangle 12"/>
          <p:cNvSpPr/>
          <p:nvPr/>
        </p:nvSpPr>
        <p:spPr>
          <a:xfrm>
            <a:off x="8216823" y="5194873"/>
            <a:ext cx="3679966" cy="523220"/>
          </a:xfrm>
          <a:prstGeom prst="rect">
            <a:avLst/>
          </a:prstGeom>
        </p:spPr>
        <p:txBody>
          <a:bodyPr wrap="square">
            <a:spAutoFit/>
          </a:bodyPr>
          <a:lstStyle/>
          <a:p>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When PF descending drive large than 9 </a:t>
            </a:r>
            <a:r>
              <a:rPr lang="en-US" altLang="zh-CN" sz="1400" i="1" dirty="0" smtClean="0">
                <a:latin typeface="Segoe UI Historic" panose="020B0502040204020203" pitchFamily="34" charset="0"/>
                <a:ea typeface="Segoe UI Historic" panose="020B0502040204020203" pitchFamily="34" charset="0"/>
                <a:cs typeface="Segoe UI Historic" panose="020B0502040204020203" pitchFamily="34" charset="0"/>
              </a:rPr>
              <a:t>nA </a:t>
            </a:r>
            <a:r>
              <a:rPr lang="en-US" altLang="zh-CN" sz="1400" dirty="0" smtClean="0">
                <a:latin typeface="Segoe UI Historic" panose="020B0502040204020203" pitchFamily="34" charset="0"/>
                <a:ea typeface="Segoe UI Historic" panose="020B0502040204020203" pitchFamily="34" charset="0"/>
                <a:cs typeface="Segoe UI Historic" panose="020B0502040204020203" pitchFamily="34" charset="0"/>
              </a:rPr>
              <a:t>, the output tends to mixture signal.</a:t>
            </a:r>
            <a:endParaRPr lang="zh-CN" altLang="en-US" sz="1400" i="1" dirty="0">
              <a:latin typeface="Segoe UI Historic" panose="020B0502040204020203" pitchFamily="34" charset="0"/>
              <a:cs typeface="Segoe UI Historic" panose="020B0502040204020203" pitchFamily="34" charset="0"/>
            </a:endParaRPr>
          </a:p>
        </p:txBody>
      </p:sp>
      <p:sp>
        <p:nvSpPr>
          <p:cNvPr id="14" name="Rectangle 13"/>
          <p:cNvSpPr/>
          <p:nvPr/>
        </p:nvSpPr>
        <p:spPr>
          <a:xfrm>
            <a:off x="502916" y="6018116"/>
            <a:ext cx="11568922" cy="646331"/>
          </a:xfrm>
          <a:prstGeom prst="rect">
            <a:avLst/>
          </a:prstGeom>
        </p:spPr>
        <p:txBody>
          <a:bodyPr wrap="squar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On this set of parameters: when descending drive to PF is small, the out put follow the signal of RG, once the drive reach 5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nA ,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the drive take over the role of generating output until it reach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9 nA</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t>
            </a:r>
            <a:endParaRPr lang="en-US" altLang="zh-CN" i="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446134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470" y="131857"/>
            <a:ext cx="6859827"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How conductance between PF and RG influence the CPG?</a:t>
            </a:r>
            <a:endParaRPr lang="zh-CN" altLang="en-US" sz="2000" dirty="0"/>
          </a:p>
        </p:txBody>
      </p:sp>
      <p:sp>
        <p:nvSpPr>
          <p:cNvPr id="3" name="TextBox 2"/>
          <p:cNvSpPr txBox="1"/>
          <p:nvPr/>
        </p:nvSpPr>
        <p:spPr>
          <a:xfrm>
            <a:off x="439680" y="724323"/>
            <a:ext cx="11299580" cy="1338828"/>
          </a:xfrm>
          <a:prstGeom prst="rect">
            <a:avLst/>
          </a:prstGeom>
          <a:noFill/>
        </p:spPr>
        <p:txBody>
          <a:bodyPr wrap="square" rtlCol="0">
            <a:spAutoFit/>
          </a:bodyPr>
          <a:lstStyle/>
          <a:p>
            <a:pPr algn="just">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With descending drive to the rhythm generator set as constant drive 3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nA</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the weak conductance between oscillator set to 0.1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uS</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and descending drive to the PF equals 5 </a:t>
            </a:r>
            <a:r>
              <a:rPr lang="en-US" altLang="zh-CN" i="1" dirty="0">
                <a:latin typeface="Segoe UI Historic" panose="020B0502040204020203" pitchFamily="34" charset="0"/>
                <a:ea typeface="Segoe UI Historic" panose="020B0502040204020203" pitchFamily="34" charset="0"/>
                <a:cs typeface="Segoe UI Historic" panose="020B0502040204020203" pitchFamily="34" charset="0"/>
              </a:rPr>
              <a:t>nA</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Sweep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the conductance between RG and PF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to investigate how this connection alone will influence the CPG output.</a:t>
            </a:r>
            <a:endParaRPr lang="zh-CN" altLang="en-US" i="1" dirty="0">
              <a:latin typeface="Segoe UI Historic" panose="020B0502040204020203" pitchFamily="34" charset="0"/>
              <a:cs typeface="Segoe UI Historic"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72" y="2217575"/>
            <a:ext cx="3600000" cy="2702824"/>
          </a:xfrm>
          <a:prstGeom prst="rect">
            <a:avLst/>
          </a:prstGeom>
        </p:spPr>
      </p:pic>
      <p:sp>
        <p:nvSpPr>
          <p:cNvPr id="6" name="TextBox 5"/>
          <p:cNvSpPr txBox="1"/>
          <p:nvPr/>
        </p:nvSpPr>
        <p:spPr>
          <a:xfrm>
            <a:off x="575928" y="5675804"/>
            <a:ext cx="11296425" cy="646331"/>
          </a:xfrm>
          <a:prstGeom prst="rect">
            <a:avLst/>
          </a:prstGeom>
          <a:noFill/>
        </p:spPr>
        <p:txBody>
          <a:bodyPr wrap="square" rtlCol="0">
            <a:spAutoFit/>
          </a:bodyPr>
          <a:lstStyle/>
          <a:p>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We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have studied this part last year, the results are when conductance between 0.067 to 8.2, the signal from RG can be transmitted to PF without losing shape. </a:t>
            </a:r>
            <a:endParaRPr lang="zh-CN" alt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632" t="4014" r="6790" b="3332"/>
          <a:stretch/>
        </p:blipFill>
        <p:spPr>
          <a:xfrm>
            <a:off x="4133587" y="2225591"/>
            <a:ext cx="3852000" cy="278326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7632" t="3407" r="7195" b="3333"/>
          <a:stretch/>
        </p:blipFill>
        <p:spPr>
          <a:xfrm>
            <a:off x="8156602" y="2217575"/>
            <a:ext cx="3852000" cy="2814747"/>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9758665" y="5072726"/>
                <a:ext cx="866456" cy="369332"/>
              </a:xfrm>
              <a:prstGeom prst="rect">
                <a:avLst/>
              </a:prstGeom>
            </p:spPr>
            <p:txBody>
              <a:bodyPr wrap="none">
                <a:spAutoFit/>
              </a:bodyPr>
              <a:lstStyle/>
              <a:p>
                <a14:m>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𝐶</m:t>
                    </m:r>
                  </m:oMath>
                </a14:m>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8.2</a:t>
                </a:r>
                <a:endParaRPr lang="zh-CN" altLang="en-US" dirty="0"/>
              </a:p>
            </p:txBody>
          </p:sp>
        </mc:Choice>
        <mc:Fallback xmlns="">
          <p:sp>
            <p:nvSpPr>
              <p:cNvPr id="10" name="Rectangle 9"/>
              <p:cNvSpPr>
                <a:spLocks noRot="1" noChangeAspect="1" noMove="1" noResize="1" noEditPoints="1" noAdjustHandles="1" noChangeArrowheads="1" noChangeShapeType="1" noTextEdit="1"/>
              </p:cNvSpPr>
              <p:nvPr/>
            </p:nvSpPr>
            <p:spPr>
              <a:xfrm>
                <a:off x="9758665" y="5072726"/>
                <a:ext cx="866456" cy="369332"/>
              </a:xfrm>
              <a:prstGeom prst="rect">
                <a:avLst/>
              </a:prstGeom>
              <a:blipFill>
                <a:blip r:embed="rId5"/>
                <a:stretch>
                  <a:fillRect t="-9836" r="-5634"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498314" y="5070933"/>
                <a:ext cx="1097288" cy="369332"/>
              </a:xfrm>
              <a:prstGeom prst="rect">
                <a:avLst/>
              </a:prstGeom>
            </p:spPr>
            <p:txBody>
              <a:bodyPr wrap="none">
                <a:spAutoFit/>
              </a:bodyPr>
              <a:lstStyle/>
              <a:p>
                <a14:m>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𝐶</m:t>
                    </m:r>
                  </m:oMath>
                </a14:m>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0.067</a:t>
                </a:r>
                <a:endParaRPr lang="zh-CN" alt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498314" y="5070933"/>
                <a:ext cx="1097288" cy="369332"/>
              </a:xfrm>
              <a:prstGeom prst="rect">
                <a:avLst/>
              </a:prstGeom>
              <a:blipFill>
                <a:blip r:embed="rId6"/>
                <a:stretch>
                  <a:fillRect t="-11667" r="-444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3787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470" y="131857"/>
            <a:ext cx="8413522"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When rhythm is set, how can D2 and C combined to influence the CPG?</a:t>
            </a:r>
            <a:endParaRPr lang="zh-CN" altLang="en-US" sz="2000" dirty="0"/>
          </a:p>
        </p:txBody>
      </p:sp>
      <p:sp>
        <p:nvSpPr>
          <p:cNvPr id="4" name="TextBox 3"/>
          <p:cNvSpPr txBox="1"/>
          <p:nvPr/>
        </p:nvSpPr>
        <p:spPr>
          <a:xfrm>
            <a:off x="439680" y="724323"/>
            <a:ext cx="11299580" cy="1338828"/>
          </a:xfrm>
          <a:prstGeom prst="rect">
            <a:avLst/>
          </a:prstGeom>
          <a:noFill/>
        </p:spPr>
        <p:txBody>
          <a:bodyPr wrap="square" rtlCol="0">
            <a:spAutoFit/>
          </a:bodyPr>
          <a:lstStyle/>
          <a:p>
            <a:pPr algn="just">
              <a:lnSpc>
                <a:spcPct val="150000"/>
              </a:lnSpc>
            </a:pP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With descending drive to the rhythm generator set as constant drive 3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nA</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the weak conductance between oscillator set to 0.1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uS.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Sweep the pattern formation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layer descending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drive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and conductance between RG and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PF to investigate how CPG output can be changed by other parameters when general rhythm is determined.</a:t>
            </a:r>
            <a:endParaRPr lang="zh-CN" altLang="en-US" i="1" dirty="0">
              <a:latin typeface="Segoe UI Historic" panose="020B0502040204020203" pitchFamily="34" charset="0"/>
              <a:cs typeface="Segoe UI Historic" panose="020B0502040204020203" pitchFamily="34" charset="0"/>
            </a:endParaRPr>
          </a:p>
        </p:txBody>
      </p:sp>
      <p:sp>
        <p:nvSpPr>
          <p:cNvPr id="10" name="Rectangle 9"/>
          <p:cNvSpPr/>
          <p:nvPr/>
        </p:nvSpPr>
        <p:spPr>
          <a:xfrm>
            <a:off x="502916" y="6062076"/>
            <a:ext cx="11568922" cy="646331"/>
          </a:xfrm>
          <a:prstGeom prst="rect">
            <a:avLst/>
          </a:prstGeom>
        </p:spPr>
        <p:txBody>
          <a:bodyPr wrap="square">
            <a:spAutoFit/>
          </a:bodyPr>
          <a:lstStyle/>
          <a:p>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As the result shows, most of the regions (CPG output phase duration) follows the signal of rhythm generator, which equals 769.8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ms</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 The only exception is when conductance is lower than 0.2.</a:t>
            </a:r>
            <a:endParaRPr lang="en-US" altLang="zh-CN" i="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grpSp>
        <p:nvGrpSpPr>
          <p:cNvPr id="17" name="Group 16"/>
          <p:cNvGrpSpPr/>
          <p:nvPr/>
        </p:nvGrpSpPr>
        <p:grpSpPr>
          <a:xfrm>
            <a:off x="935793" y="2255507"/>
            <a:ext cx="10182795" cy="3855025"/>
            <a:chOff x="935793" y="2255507"/>
            <a:chExt cx="10182795" cy="3855025"/>
          </a:xfrm>
        </p:grpSpPr>
        <p:grpSp>
          <p:nvGrpSpPr>
            <p:cNvPr id="9" name="Group 8"/>
            <p:cNvGrpSpPr/>
            <p:nvPr/>
          </p:nvGrpSpPr>
          <p:grpSpPr>
            <a:xfrm>
              <a:off x="935793" y="2255507"/>
              <a:ext cx="10182795" cy="3600000"/>
              <a:chOff x="970962" y="2186244"/>
              <a:chExt cx="10182795" cy="36000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62" y="2186244"/>
                <a:ext cx="4794984" cy="360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773" y="2186244"/>
                <a:ext cx="4794984" cy="3600000"/>
              </a:xfrm>
              <a:prstGeom prst="rect">
                <a:avLst/>
              </a:prstGeom>
            </p:spPr>
          </p:pic>
        </p:grpSp>
        <p:sp>
          <p:nvSpPr>
            <p:cNvPr id="11" name="Rectangle 10"/>
            <p:cNvSpPr/>
            <p:nvPr/>
          </p:nvSpPr>
          <p:spPr>
            <a:xfrm>
              <a:off x="7647517" y="5802755"/>
              <a:ext cx="1830950"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Descending drive </a:t>
              </a:r>
              <a:r>
                <a:rPr lang="en-US" altLang="zh-CN" sz="1400" i="1" dirty="0" smtClean="0">
                  <a:latin typeface="Times New Roman" panose="02020603050405020304" pitchFamily="18" charset="0"/>
                  <a:cs typeface="Times New Roman" panose="02020603050405020304" pitchFamily="18" charset="0"/>
                </a:rPr>
                <a:t>(nA)</a:t>
              </a:r>
              <a:endParaRPr lang="zh-CN" altLang="en-US" sz="1400" i="1" dirty="0"/>
            </a:p>
          </p:txBody>
        </p:sp>
        <p:sp>
          <p:nvSpPr>
            <p:cNvPr id="14" name="Rectangle 13"/>
            <p:cNvSpPr/>
            <p:nvPr/>
          </p:nvSpPr>
          <p:spPr>
            <a:xfrm>
              <a:off x="5958662" y="3322494"/>
              <a:ext cx="400110" cy="1374735"/>
            </a:xfrm>
            <a:prstGeom prst="rect">
              <a:avLst/>
            </a:prstGeom>
          </p:spPr>
          <p:txBody>
            <a:bodyPr vert="vert270" wrap="none">
              <a:spAutoFit/>
            </a:bodyPr>
            <a:lstStyle/>
            <a:p>
              <a:r>
                <a:rPr lang="en-US" altLang="zh-CN" sz="1400" dirty="0" smtClean="0">
                  <a:latin typeface="Times New Roman" panose="02020603050405020304" pitchFamily="18" charset="0"/>
                  <a:cs typeface="Times New Roman" panose="02020603050405020304" pitchFamily="18" charset="0"/>
                </a:rPr>
                <a:t>Conductance </a:t>
              </a:r>
              <a:r>
                <a:rPr lang="en-US" altLang="zh-CN" sz="1400" i="1" dirty="0" smtClean="0">
                  <a:latin typeface="Times New Roman" panose="02020603050405020304" pitchFamily="18" charset="0"/>
                  <a:cs typeface="Times New Roman" panose="02020603050405020304" pitchFamily="18" charset="0"/>
                </a:rPr>
                <a:t>(uS)</a:t>
              </a:r>
              <a:endParaRPr lang="zh-CN" altLang="en-US" sz="1400" i="1" dirty="0"/>
            </a:p>
          </p:txBody>
        </p:sp>
      </p:grpSp>
    </p:spTree>
    <p:extLst>
      <p:ext uri="{BB962C8B-B14F-4D97-AF65-F5344CB8AC3E}">
        <p14:creationId xmlns:p14="http://schemas.microsoft.com/office/powerpoint/2010/main" val="35024399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7599" y="298911"/>
            <a:ext cx="2364750" cy="369332"/>
          </a:xfrm>
          <a:prstGeom prst="rect">
            <a:avLst/>
          </a:prstGeom>
        </p:spPr>
        <p:txBody>
          <a:bodyPr wrap="none">
            <a:spAutoFit/>
          </a:bodyPr>
          <a:lstStyle/>
          <a:p>
            <a:r>
              <a:rPr lang="en-US" altLang="zh-CN" dirty="0" smtClean="0">
                <a:latin typeface="Segoe UI Semibold" panose="020B0702040204020203" pitchFamily="34" charset="0"/>
                <a:cs typeface="Segoe UI Semibold" panose="020B0702040204020203" pitchFamily="34" charset="0"/>
              </a:rPr>
              <a:t>When C is below 0.2:</a:t>
            </a:r>
            <a:endParaRPr lang="zh-CN" altLang="en-US" dirty="0"/>
          </a:p>
        </p:txBody>
      </p:sp>
      <p:grpSp>
        <p:nvGrpSpPr>
          <p:cNvPr id="7" name="Group 6"/>
          <p:cNvGrpSpPr/>
          <p:nvPr/>
        </p:nvGrpSpPr>
        <p:grpSpPr>
          <a:xfrm>
            <a:off x="310073" y="1045855"/>
            <a:ext cx="11624608" cy="4524554"/>
            <a:chOff x="354034" y="1010685"/>
            <a:chExt cx="11624608" cy="4524554"/>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34" y="1010685"/>
              <a:ext cx="5575501" cy="4186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141" y="1010685"/>
              <a:ext cx="5575501" cy="4186000"/>
            </a:xfrm>
            <a:prstGeom prst="rect">
              <a:avLst/>
            </a:prstGeom>
          </p:spPr>
        </p:pic>
        <p:sp>
          <p:nvSpPr>
            <p:cNvPr id="5" name="Rectangle 4"/>
            <p:cNvSpPr/>
            <p:nvPr/>
          </p:nvSpPr>
          <p:spPr>
            <a:xfrm>
              <a:off x="5972254" y="2324144"/>
              <a:ext cx="430887" cy="1559081"/>
            </a:xfrm>
            <a:prstGeom prst="rect">
              <a:avLst/>
            </a:prstGeom>
          </p:spPr>
          <p:txBody>
            <a:bodyPr vert="vert270" wrap="none">
              <a:spAutoFit/>
            </a:bodyPr>
            <a:lstStyle/>
            <a:p>
              <a:r>
                <a:rPr lang="en-US" altLang="zh-CN" sz="1600" dirty="0" smtClean="0">
                  <a:latin typeface="Times New Roman" panose="02020603050405020304" pitchFamily="18" charset="0"/>
                  <a:cs typeface="Times New Roman" panose="02020603050405020304" pitchFamily="18" charset="0"/>
                </a:rPr>
                <a:t>Conductance </a:t>
              </a:r>
              <a:r>
                <a:rPr lang="en-US" altLang="zh-CN" sz="1600" i="1" dirty="0" smtClean="0">
                  <a:latin typeface="Times New Roman" panose="02020603050405020304" pitchFamily="18" charset="0"/>
                  <a:cs typeface="Times New Roman" panose="02020603050405020304" pitchFamily="18" charset="0"/>
                </a:rPr>
                <a:t>(uS)</a:t>
              </a:r>
              <a:endParaRPr lang="zh-CN" altLang="en-US" sz="1600" i="1" dirty="0"/>
            </a:p>
          </p:txBody>
        </p:sp>
        <p:sp>
          <p:nvSpPr>
            <p:cNvPr id="6" name="Rectangle 5"/>
            <p:cNvSpPr/>
            <p:nvPr/>
          </p:nvSpPr>
          <p:spPr>
            <a:xfrm>
              <a:off x="8168014" y="5196685"/>
              <a:ext cx="2045753" cy="338554"/>
            </a:xfrm>
            <a:prstGeom prst="rect">
              <a:avLst/>
            </a:prstGeom>
          </p:spPr>
          <p:txBody>
            <a:bodyPr wrap="none">
              <a:spAutoFit/>
            </a:bodyPr>
            <a:lstStyle/>
            <a:p>
              <a:r>
                <a:rPr lang="en-US" altLang="zh-CN" sz="1600" dirty="0" smtClean="0">
                  <a:latin typeface="Times New Roman" panose="02020603050405020304" pitchFamily="18" charset="0"/>
                  <a:cs typeface="Times New Roman" panose="02020603050405020304" pitchFamily="18" charset="0"/>
                </a:rPr>
                <a:t>Descending drive </a:t>
              </a:r>
              <a:r>
                <a:rPr lang="en-US" altLang="zh-CN" sz="1600" i="1" dirty="0" smtClean="0">
                  <a:latin typeface="Times New Roman" panose="02020603050405020304" pitchFamily="18" charset="0"/>
                  <a:cs typeface="Times New Roman" panose="02020603050405020304" pitchFamily="18" charset="0"/>
                </a:rPr>
                <a:t>(nA)</a:t>
              </a:r>
              <a:endParaRPr lang="zh-CN" altLang="en-US" sz="1600" i="1" dirty="0"/>
            </a:p>
          </p:txBody>
        </p:sp>
      </p:grpSp>
      <p:sp>
        <p:nvSpPr>
          <p:cNvPr id="8" name="Rectangle 7"/>
          <p:cNvSpPr/>
          <p:nvPr/>
        </p:nvSpPr>
        <p:spPr>
          <a:xfrm>
            <a:off x="522226" y="5570409"/>
            <a:ext cx="11243019" cy="1200329"/>
          </a:xfrm>
          <a:prstGeom prst="rect">
            <a:avLst/>
          </a:prstGeom>
        </p:spPr>
        <p:txBody>
          <a:bodyPr wrap="square">
            <a:spAutoFit/>
          </a:bodyPr>
          <a:lstStyle/>
          <a:p>
            <a:pPr algn="just"/>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Most of the regions (CPG output phase duration) still follows the signal of rhythm generator, which equals 769.8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ms</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 The dent part follows what we observed previously: the PF drives take over the CPG output. The dark blue part is means the CPG did not receive enough stimulus to oscillate. The peak part stands very slow oscillation, which is not the behavior we need.</a:t>
            </a:r>
            <a:endParaRPr lang="en-US" altLang="zh-CN" i="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485178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470" y="131857"/>
            <a:ext cx="5356851" cy="400110"/>
          </a:xfrm>
          <a:prstGeom prst="rect">
            <a:avLst/>
          </a:prstGeom>
        </p:spPr>
        <p:txBody>
          <a:bodyPr wrap="none">
            <a:spAutoFit/>
          </a:bodyPr>
          <a:lstStyle/>
          <a:p>
            <a:r>
              <a:rPr lang="en-US" altLang="zh-CN" sz="2000" dirty="0" smtClean="0">
                <a:latin typeface="Segoe UI Semibold" panose="020B0702040204020203" pitchFamily="34" charset="0"/>
                <a:cs typeface="Segoe UI Semibold" panose="020B0702040204020203" pitchFamily="34" charset="0"/>
              </a:rPr>
              <a:t>How the added RG changes the CPG results?</a:t>
            </a:r>
            <a:endParaRPr lang="zh-CN" altLang="en-US" sz="2000" dirty="0"/>
          </a:p>
        </p:txBody>
      </p:sp>
      <p:sp>
        <p:nvSpPr>
          <p:cNvPr id="3" name="TextBox 2"/>
          <p:cNvSpPr txBox="1"/>
          <p:nvPr/>
        </p:nvSpPr>
        <p:spPr>
          <a:xfrm>
            <a:off x="439680" y="724323"/>
            <a:ext cx="11299580" cy="1287212"/>
          </a:xfrm>
          <a:prstGeom prst="rect">
            <a:avLst/>
          </a:prstGeom>
          <a:noFill/>
        </p:spPr>
        <p:txBody>
          <a:bodyPr wrap="square" rtlCol="0">
            <a:spAutoFit/>
          </a:bodyPr>
          <a:lstStyle/>
          <a:p>
            <a:pPr algn="just">
              <a:lnSpc>
                <a:spcPct val="150000"/>
              </a:lnSpc>
            </a:pP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    When the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PF already oscillating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with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 constant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drive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of 4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nA</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sweep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the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rhythm generator drive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(the weak conductance between RG oscillator set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as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0.1 uS)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with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different conductance between RG and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PF to </a:t>
            </a:r>
            <a:r>
              <a:rPr lang="en-US" altLang="zh-CN" dirty="0">
                <a:latin typeface="Segoe UI Historic" panose="020B0502040204020203" pitchFamily="34" charset="0"/>
                <a:ea typeface="Segoe UI Historic" panose="020B0502040204020203" pitchFamily="34" charset="0"/>
                <a:cs typeface="Segoe UI Historic" panose="020B0502040204020203" pitchFamily="34" charset="0"/>
              </a:rPr>
              <a:t>investigate how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this added RG layer will affect the output of CPG. Start with few examples.   </a:t>
            </a:r>
            <a:endParaRPr lang="zh-CN" altLang="en-US" i="1" dirty="0">
              <a:latin typeface="Segoe UI Historic" panose="020B0502040204020203" pitchFamily="34" charset="0"/>
              <a:cs typeface="Segoe UI Historic"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8455" y="2203891"/>
            <a:ext cx="3600000" cy="27028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470" y="2203891"/>
            <a:ext cx="3600000" cy="27028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85" y="2203891"/>
            <a:ext cx="3600000" cy="2702824"/>
          </a:xfrm>
          <a:prstGeom prst="rect">
            <a:avLst/>
          </a:prstGeom>
        </p:spPr>
      </p:pic>
      <p:sp>
        <p:nvSpPr>
          <p:cNvPr id="7" name="Rectangle 6"/>
          <p:cNvSpPr/>
          <p:nvPr/>
        </p:nvSpPr>
        <p:spPr>
          <a:xfrm>
            <a:off x="467960" y="5099071"/>
            <a:ext cx="11243019" cy="1477328"/>
          </a:xfrm>
          <a:prstGeom prst="rect">
            <a:avLst/>
          </a:prstGeom>
        </p:spPr>
        <p:txBody>
          <a:bodyPr wrap="square">
            <a:spAutoFit/>
          </a:bodyPr>
          <a:lstStyle/>
          <a:p>
            <a:pPr algn="just"/>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The RG starts to stable oscillating around 2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nA </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the connection between RG and PF is weak, the CPG outputs gets affected by the RG signal, but PF signal still take charge. When the connection is strong, the RG signal totally take over the CPG output. While the conductance equals 0.1 </a:t>
            </a:r>
            <a:r>
              <a:rPr lang="en-US" altLang="zh-CN" i="1" dirty="0" smtClean="0">
                <a:latin typeface="Segoe UI Historic" panose="020B0502040204020203" pitchFamily="34" charset="0"/>
                <a:ea typeface="Segoe UI Historic" panose="020B0502040204020203" pitchFamily="34" charset="0"/>
                <a:cs typeface="Segoe UI Historic" panose="020B0502040204020203" pitchFamily="34" charset="0"/>
              </a:rPr>
              <a:t>uS</a:t>
            </a:r>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 interesting things happens. The CPG output getting affected by the RG signals (might treats as perturbation as the RG is not stable oscillating) before RG stable oscillating, then strictly follow RG signal till certain point.</a:t>
            </a:r>
            <a:endParaRPr lang="en-US" altLang="zh-CN" i="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982589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7597" y="1037059"/>
            <a:ext cx="11581887" cy="4445424"/>
            <a:chOff x="352792" y="1124985"/>
            <a:chExt cx="11581887" cy="444542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92" y="1124985"/>
              <a:ext cx="5575501" cy="4186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178" y="1124985"/>
              <a:ext cx="5575501" cy="4186000"/>
            </a:xfrm>
            <a:prstGeom prst="rect">
              <a:avLst/>
            </a:prstGeom>
          </p:spPr>
        </p:pic>
        <p:sp>
          <p:nvSpPr>
            <p:cNvPr id="5" name="Rectangle 4"/>
            <p:cNvSpPr/>
            <p:nvPr/>
          </p:nvSpPr>
          <p:spPr>
            <a:xfrm>
              <a:off x="5928293" y="2359314"/>
              <a:ext cx="430887" cy="1559081"/>
            </a:xfrm>
            <a:prstGeom prst="rect">
              <a:avLst/>
            </a:prstGeom>
          </p:spPr>
          <p:txBody>
            <a:bodyPr vert="vert270" wrap="none">
              <a:spAutoFit/>
            </a:bodyPr>
            <a:lstStyle/>
            <a:p>
              <a:r>
                <a:rPr lang="en-US" altLang="zh-CN" sz="1600" dirty="0" smtClean="0">
                  <a:latin typeface="Times New Roman" panose="02020603050405020304" pitchFamily="18" charset="0"/>
                  <a:cs typeface="Times New Roman" panose="02020603050405020304" pitchFamily="18" charset="0"/>
                </a:rPr>
                <a:t>Conductance </a:t>
              </a:r>
              <a:r>
                <a:rPr lang="en-US" altLang="zh-CN" sz="1600" i="1" dirty="0" smtClean="0">
                  <a:latin typeface="Times New Roman" panose="02020603050405020304" pitchFamily="18" charset="0"/>
                  <a:cs typeface="Times New Roman" panose="02020603050405020304" pitchFamily="18" charset="0"/>
                </a:rPr>
                <a:t>(uS)</a:t>
              </a:r>
              <a:endParaRPr lang="zh-CN" altLang="en-US" sz="1600" i="1" dirty="0"/>
            </a:p>
          </p:txBody>
        </p:sp>
        <p:sp>
          <p:nvSpPr>
            <p:cNvPr id="6" name="Rectangle 5"/>
            <p:cNvSpPr/>
            <p:nvPr/>
          </p:nvSpPr>
          <p:spPr>
            <a:xfrm>
              <a:off x="8124051" y="5231855"/>
              <a:ext cx="2045753" cy="338554"/>
            </a:xfrm>
            <a:prstGeom prst="rect">
              <a:avLst/>
            </a:prstGeom>
          </p:spPr>
          <p:txBody>
            <a:bodyPr wrap="none">
              <a:spAutoFit/>
            </a:bodyPr>
            <a:lstStyle/>
            <a:p>
              <a:r>
                <a:rPr lang="en-US" altLang="zh-CN" sz="1600" dirty="0" smtClean="0">
                  <a:latin typeface="Times New Roman" panose="02020603050405020304" pitchFamily="18" charset="0"/>
                  <a:cs typeface="Times New Roman" panose="02020603050405020304" pitchFamily="18" charset="0"/>
                </a:rPr>
                <a:t>Descending drive </a:t>
              </a:r>
              <a:r>
                <a:rPr lang="en-US" altLang="zh-CN" sz="1600" i="1" dirty="0" smtClean="0">
                  <a:latin typeface="Times New Roman" panose="02020603050405020304" pitchFamily="18" charset="0"/>
                  <a:cs typeface="Times New Roman" panose="02020603050405020304" pitchFamily="18" charset="0"/>
                </a:rPr>
                <a:t>(nA)</a:t>
              </a:r>
              <a:endParaRPr lang="zh-CN" altLang="en-US" sz="1600" i="1" dirty="0"/>
            </a:p>
          </p:txBody>
        </p:sp>
      </p:grpSp>
      <p:sp>
        <p:nvSpPr>
          <p:cNvPr id="8" name="Rectangle 7"/>
          <p:cNvSpPr/>
          <p:nvPr/>
        </p:nvSpPr>
        <p:spPr>
          <a:xfrm>
            <a:off x="247599" y="298911"/>
            <a:ext cx="2846100" cy="369332"/>
          </a:xfrm>
          <a:prstGeom prst="rect">
            <a:avLst/>
          </a:prstGeom>
        </p:spPr>
        <p:txBody>
          <a:bodyPr wrap="none">
            <a:spAutoFit/>
          </a:bodyPr>
          <a:lstStyle/>
          <a:p>
            <a:r>
              <a:rPr lang="en-US" altLang="zh-CN" dirty="0" smtClean="0">
                <a:latin typeface="Segoe UI Semibold" panose="020B0702040204020203" pitchFamily="34" charset="0"/>
                <a:cs typeface="Segoe UI Semibold" panose="020B0702040204020203" pitchFamily="34" charset="0"/>
              </a:rPr>
              <a:t>D2 = 4 </a:t>
            </a:r>
            <a:r>
              <a:rPr lang="en-US" altLang="zh-CN" i="1" dirty="0" smtClean="0">
                <a:latin typeface="Segoe UI Semibold" panose="020B0702040204020203" pitchFamily="34" charset="0"/>
                <a:cs typeface="Segoe UI Semibold" panose="020B0702040204020203" pitchFamily="34" charset="0"/>
              </a:rPr>
              <a:t>nA</a:t>
            </a:r>
            <a:r>
              <a:rPr lang="en-US" altLang="zh-CN" dirty="0" smtClean="0">
                <a:latin typeface="Segoe UI Semibold" panose="020B0702040204020203" pitchFamily="34" charset="0"/>
                <a:cs typeface="Segoe UI Semibold" panose="020B0702040204020203" pitchFamily="34" charset="0"/>
              </a:rPr>
              <a:t>; sweep D1 &amp; C:</a:t>
            </a:r>
            <a:endParaRPr lang="zh-CN" altLang="en-US" dirty="0"/>
          </a:p>
        </p:txBody>
      </p:sp>
      <p:sp>
        <p:nvSpPr>
          <p:cNvPr id="9" name="Rectangle 8"/>
          <p:cNvSpPr/>
          <p:nvPr/>
        </p:nvSpPr>
        <p:spPr>
          <a:xfrm>
            <a:off x="522226" y="5587993"/>
            <a:ext cx="11243019" cy="646331"/>
          </a:xfrm>
          <a:prstGeom prst="rect">
            <a:avLst/>
          </a:prstGeom>
        </p:spPr>
        <p:txBody>
          <a:bodyPr wrap="square">
            <a:spAutoFit/>
          </a:bodyPr>
          <a:lstStyle/>
          <a:p>
            <a:pPr algn="just"/>
            <a:r>
              <a:rPr lang="en-US" altLang="zh-CN" dirty="0" smtClean="0">
                <a:latin typeface="Segoe UI Historic" panose="020B0502040204020203" pitchFamily="34" charset="0"/>
                <a:ea typeface="Segoe UI Historic" panose="020B0502040204020203" pitchFamily="34" charset="0"/>
                <a:cs typeface="Segoe UI Historic" panose="020B0502040204020203" pitchFamily="34" charset="0"/>
              </a:rPr>
              <a:t>    When the conductance between RG and PF is larger than 1 (or as we studied previously larger than 0.067), the resulting CPG output is the same, which means RG takes over the role of generating CPG output.  </a:t>
            </a:r>
            <a:endParaRPr lang="en-US" altLang="zh-CN" i="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1274001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1479</Words>
  <Application>Microsoft Office PowerPoint</Application>
  <PresentationFormat>Widescreen</PresentationFormat>
  <Paragraphs>112</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等线</vt:lpstr>
      <vt:lpstr>等线 Light</vt:lpstr>
      <vt:lpstr>Arial</vt:lpstr>
      <vt:lpstr>Cambria Math</vt:lpstr>
      <vt:lpstr>Segoe UI Black</vt:lpstr>
      <vt:lpstr>Segoe UI Historic</vt:lpstr>
      <vt:lpstr>Segoe UI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Kaiyu Deng</dc:creator>
  <cp:lastModifiedBy>Kaiyu Deng</cp:lastModifiedBy>
  <cp:revision>206</cp:revision>
  <dcterms:created xsi:type="dcterms:W3CDTF">2021-01-25T02:01:36Z</dcterms:created>
  <dcterms:modified xsi:type="dcterms:W3CDTF">2021-01-25T16:48:28Z</dcterms:modified>
</cp:coreProperties>
</file>